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14"/>
  </p:notesMasterIdLst>
  <p:handoutMasterIdLst>
    <p:handoutMasterId r:id="rId15"/>
  </p:handoutMasterIdLst>
  <p:sldIdLst>
    <p:sldId id="265" r:id="rId2"/>
    <p:sldId id="311" r:id="rId3"/>
    <p:sldId id="312" r:id="rId4"/>
    <p:sldId id="272" r:id="rId5"/>
    <p:sldId id="282" r:id="rId6"/>
    <p:sldId id="283" r:id="rId7"/>
    <p:sldId id="273" r:id="rId8"/>
    <p:sldId id="304" r:id="rId9"/>
    <p:sldId id="280" r:id="rId10"/>
    <p:sldId id="279" r:id="rId11"/>
    <p:sldId id="274" r:id="rId12"/>
    <p:sldId id="350" r:id="rId13"/>
  </p:sldIdLst>
  <p:sldSz cx="9144000" cy="5143500" type="screen16x9"/>
  <p:notesSz cx="6808788" cy="9940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4">
          <p15:clr>
            <a:srgbClr val="A4A3A4"/>
          </p15:clr>
        </p15:guide>
        <p15:guide id="2" orient="horz" pos="2902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320F"/>
    <a:srgbClr val="E6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1235" autoAdjust="0"/>
  </p:normalViewPr>
  <p:slideViewPr>
    <p:cSldViewPr snapToGrid="0" snapToObjects="1">
      <p:cViewPr varScale="1">
        <p:scale>
          <a:sx n="106" d="100"/>
          <a:sy n="106" d="100"/>
        </p:scale>
        <p:origin x="826" y="72"/>
      </p:cViewPr>
      <p:guideLst>
        <p:guide orient="horz" pos="524"/>
        <p:guide orient="horz" pos="2902"/>
        <p:guide pos="345"/>
        <p:guide pos="5366"/>
      </p:guideLst>
    </p:cSldViewPr>
  </p:slideViewPr>
  <p:outlineViewPr>
    <p:cViewPr>
      <p:scale>
        <a:sx n="33" d="100"/>
        <a:sy n="33" d="100"/>
      </p:scale>
      <p:origin x="36" y="4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1266" y="78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8314" y="9443879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22.03.2021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2950475" y="9442153"/>
            <a:ext cx="906263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‹Nr.›</a:t>
            </a:fld>
            <a:endParaRPr lang="de-AT" dirty="0"/>
          </a:p>
        </p:txBody>
      </p:sp>
      <p:pic>
        <p:nvPicPr>
          <p:cNvPr id="7" name="Grafik 6" descr="Bundesministerium &#10;&#10;&#10;Bildung, Wissenschaft und Forschu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651" y="432622"/>
            <a:ext cx="1478413" cy="461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8314" y="9442152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22.03.2021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317500" y="676275"/>
            <a:ext cx="7443788" cy="4186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56292" y="4970463"/>
            <a:ext cx="5098673" cy="4224893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950475" y="9442152"/>
            <a:ext cx="906263" cy="498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1309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2805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7013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BKA-2018\BKA2018-Brief\REPUBLIK-AT-DOKUMENTVORLAGEN\POTX\HG_Powerpoint_4zu3.png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800" cy="51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124000"/>
            <a:ext cx="7978526" cy="1389600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4191000"/>
            <a:ext cx="3422650" cy="415529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bmbwf.gv.at</a:t>
            </a:r>
            <a:endParaRPr lang="de-AT" sz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Grafik 17" descr="Bundesministerium &#10;&#10;&#10;Bildung, Wissenschaft und Forschun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00" y="208800"/>
            <a:ext cx="3023870" cy="9391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062000"/>
            <a:ext cx="7978526" cy="997200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97482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1" y="1623600"/>
            <a:ext cx="7978775" cy="2984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4790252"/>
            <a:ext cx="814522" cy="200025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531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1" y="1054800"/>
            <a:ext cx="7978525" cy="62209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1" y="1630800"/>
            <a:ext cx="7978775" cy="29772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073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1630800"/>
            <a:ext cx="3813175" cy="29772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1630800"/>
            <a:ext cx="3812400" cy="2977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39426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1630800"/>
            <a:ext cx="3838575" cy="2977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1" y="1630800"/>
            <a:ext cx="3838575" cy="2977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66619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1" y="1630800"/>
            <a:ext cx="7978775" cy="2977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044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004400"/>
            <a:ext cx="5389200" cy="1062000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3643313"/>
            <a:ext cx="3423600" cy="963216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2743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BKA-2018\BKA2018-Brief\REPUBLIK-AT-DOKUMENTVORLAGEN\POTX\HG_Powerpoint_4zu3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4370" cy="51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1" y="1623600"/>
            <a:ext cx="7978525" cy="298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 </a:t>
            </a:r>
            <a:br>
              <a:rPr lang="de-DE" dirty="0" smtClean="0"/>
            </a:br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 – wie Ebene zuvor</a:t>
            </a:r>
          </a:p>
          <a:p>
            <a:pPr lvl="2"/>
            <a:r>
              <a:rPr lang="de-DE" dirty="0" smtClean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4790252"/>
            <a:ext cx="6875916" cy="200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4790252"/>
            <a:ext cx="960324" cy="200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bmbwf.gv.at</a:t>
            </a:r>
            <a:endParaRPr lang="de-AT" sz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1" y="1054800"/>
            <a:ext cx="7978525" cy="622091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pic>
        <p:nvPicPr>
          <p:cNvPr id="10" name="Grafik 9" descr="Bundesministerium &#10;&#10;&#10;Bildung, Wissenschaft und Forschung"/>
          <p:cNvPicPr/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00" y="208800"/>
            <a:ext cx="2033905" cy="631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38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7" r:id="rId3"/>
    <p:sldLayoutId id="2147483721" r:id="rId4"/>
    <p:sldLayoutId id="2147483722" r:id="rId5"/>
    <p:sldLayoutId id="2147483718" r:id="rId6"/>
    <p:sldLayoutId id="2147483720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igitaleschule.gv.a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mailto:martin.bauer@bmbwf.gv.a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www.virtuelle-ph.at/dlm/" TargetMode="Externa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999" y="1005867"/>
            <a:ext cx="8333339" cy="2776091"/>
          </a:xfrm>
        </p:spPr>
        <p:txBody>
          <a:bodyPr/>
          <a:lstStyle/>
          <a:p>
            <a:r>
              <a:rPr lang="de-AT" sz="2400" b="0" dirty="0" smtClean="0"/>
              <a:t/>
            </a:r>
            <a:br>
              <a:rPr lang="de-AT" sz="2400" b="0" dirty="0" smtClean="0"/>
            </a:br>
            <a:r>
              <a:rPr lang="de-AT" sz="2400" b="0" dirty="0">
                <a:solidFill>
                  <a:srgbClr val="E6320F"/>
                </a:solidFill>
              </a:rPr>
              <a:t/>
            </a:r>
            <a:br>
              <a:rPr lang="de-AT" sz="2400" b="0" dirty="0">
                <a:solidFill>
                  <a:srgbClr val="E6320F"/>
                </a:solidFill>
              </a:rPr>
            </a:br>
            <a:r>
              <a:rPr lang="de-AT" sz="2400" b="0" dirty="0" smtClean="0">
                <a:solidFill>
                  <a:srgbClr val="E6320F"/>
                </a:solidFill>
              </a:rPr>
              <a:t>Der 8 Punkte-Plan </a:t>
            </a:r>
            <a:br>
              <a:rPr lang="de-AT" sz="2400" b="0" dirty="0" smtClean="0">
                <a:solidFill>
                  <a:srgbClr val="E6320F"/>
                </a:solidFill>
              </a:rPr>
            </a:br>
            <a:r>
              <a:rPr lang="de-AT" sz="2400" b="0" dirty="0" smtClean="0">
                <a:solidFill>
                  <a:srgbClr val="E6320F"/>
                </a:solidFill>
              </a:rPr>
              <a:t>für den digitalen Unterricht</a:t>
            </a:r>
            <a:endParaRPr lang="de-AT" sz="2400" b="0" dirty="0">
              <a:solidFill>
                <a:srgbClr val="E6320F"/>
              </a:solidFill>
            </a:endParaRPr>
          </a:p>
        </p:txBody>
      </p:sp>
      <p:sp>
        <p:nvSpPr>
          <p:cNvPr id="5" name="Untertitel 1"/>
          <p:cNvSpPr txBox="1">
            <a:spLocks/>
          </p:cNvSpPr>
          <p:nvPr/>
        </p:nvSpPr>
        <p:spPr>
          <a:xfrm>
            <a:off x="539750" y="2705780"/>
            <a:ext cx="7978526" cy="10761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1425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3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marR="0" indent="0" algn="ctr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Tx/>
              <a:buSzTx/>
              <a:buFont typeface="Corbel" panose="020B0503020204020204" pitchFamily="34" charset="0"/>
              <a:buNone/>
              <a:tabLst/>
              <a:defRPr sz="18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sz="3200" dirty="0" smtClean="0"/>
          </a:p>
          <a:p>
            <a:pPr>
              <a:spcAft>
                <a:spcPts val="0"/>
              </a:spcAft>
            </a:pPr>
            <a:endParaRPr lang="de-AT" sz="2000" dirty="0" smtClean="0"/>
          </a:p>
          <a:p>
            <a:pPr>
              <a:spcAft>
                <a:spcPts val="0"/>
              </a:spcAft>
            </a:pPr>
            <a:r>
              <a:rPr lang="de-AT" sz="2000" dirty="0" smtClean="0"/>
              <a:t> </a:t>
            </a:r>
            <a:endParaRPr lang="de-AT" sz="2000" dirty="0"/>
          </a:p>
          <a:p>
            <a:pPr>
              <a:spcAft>
                <a:spcPts val="0"/>
              </a:spcAft>
            </a:pPr>
            <a:r>
              <a:rPr lang="de-AT" sz="2000" dirty="0" smtClean="0"/>
              <a:t>BMBWF, Gruppe </a:t>
            </a:r>
            <a:r>
              <a:rPr lang="de-AT" sz="2000" dirty="0" err="1" smtClean="0"/>
              <a:t>Präs</a:t>
            </a:r>
            <a:r>
              <a:rPr lang="de-AT" sz="2000" dirty="0" smtClean="0"/>
              <a:t>/C</a:t>
            </a:r>
            <a:r>
              <a:rPr lang="de-AT" sz="3200" dirty="0" smtClean="0"/>
              <a:t>	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53" y="1348038"/>
            <a:ext cx="2381250" cy="158115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 rot="16200000">
            <a:off x="7850761" y="2063209"/>
            <a:ext cx="16780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600" dirty="0">
                <a:latin typeface="Calibri" panose="020F0502020204030204" pitchFamily="34" charset="0"/>
                <a:cs typeface="Calibri" panose="020F0502020204030204" pitchFamily="34" charset="0"/>
              </a:rPr>
              <a:t>Fotocredit: Peter M. Mayr 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564" y="1426252"/>
            <a:ext cx="5142880" cy="73469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460564" y="2291899"/>
            <a:ext cx="2789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hlinkClick r:id="rId4"/>
              </a:rPr>
              <a:t>https://digitaleschule.gv.at/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289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7. Digitale Endgeräte für Schüler/innen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39751" y="1630799"/>
            <a:ext cx="7978775" cy="3359477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b="1" dirty="0" smtClean="0"/>
              <a:t>Schrittweise Ausstattung aller Schüler/innen</a:t>
            </a:r>
            <a:r>
              <a:rPr lang="de-AT" dirty="0" smtClean="0"/>
              <a:t> der 5. Schulstufe mit einem Endgerät, </a:t>
            </a:r>
            <a:r>
              <a:rPr lang="de-AT" b="1" dirty="0" smtClean="0"/>
              <a:t>Privater Finanzierungsanteil </a:t>
            </a:r>
            <a:r>
              <a:rPr lang="de-AT" dirty="0" smtClean="0"/>
              <a:t>im Ausmaß von 25 %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b="1" dirty="0" smtClean="0"/>
              <a:t>Gerätewahlentscheidung</a:t>
            </a:r>
            <a:r>
              <a:rPr lang="de-AT" dirty="0" smtClean="0"/>
              <a:t> am Schulstandort (einheitliches Betriebssystem pro Standort), Teilnahme </a:t>
            </a:r>
            <a:r>
              <a:rPr lang="de-AT" dirty="0" smtClean="0"/>
              <a:t>von 93 % der Sek-1-Schulen </a:t>
            </a:r>
            <a:r>
              <a:rPr lang="de-AT" dirty="0" smtClean="0"/>
              <a:t>am </a:t>
            </a:r>
            <a:r>
              <a:rPr lang="de-AT" dirty="0" smtClean="0"/>
              <a:t>Programm</a:t>
            </a:r>
            <a:r>
              <a:rPr lang="de-AT" b="1" dirty="0" smtClean="0"/>
              <a:t> </a:t>
            </a:r>
            <a:endParaRPr lang="de-AT" b="1" dirty="0" smtClean="0"/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b="1" dirty="0" smtClean="0"/>
              <a:t>Drei Bereiche umfassendes Programm: 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>
                <a:sym typeface="Symbol" panose="05050102010706020507" pitchFamily="18" charset="2"/>
              </a:rPr>
              <a:t> </a:t>
            </a:r>
            <a:r>
              <a:rPr lang="de-AT" dirty="0" smtClean="0"/>
              <a:t>Call für Schulen, </a:t>
            </a:r>
            <a:br>
              <a:rPr lang="de-AT" dirty="0" smtClean="0"/>
            </a:br>
            <a:r>
              <a:rPr lang="de-AT" dirty="0">
                <a:sym typeface="Symbol" panose="05050102010706020507" pitchFamily="18" charset="2"/>
              </a:rPr>
              <a:t> </a:t>
            </a:r>
            <a:r>
              <a:rPr lang="de-AT" dirty="0" smtClean="0"/>
              <a:t>Beschaffung Hardware und externe Dienstleistung, </a:t>
            </a:r>
            <a:br>
              <a:rPr lang="de-AT" dirty="0" smtClean="0"/>
            </a:br>
            <a:r>
              <a:rPr lang="de-AT" dirty="0">
                <a:sym typeface="Symbol" panose="05050102010706020507" pitchFamily="18" charset="2"/>
              </a:rPr>
              <a:t> </a:t>
            </a:r>
            <a:r>
              <a:rPr lang="de-AT" dirty="0" smtClean="0"/>
              <a:t>Programm für den Erwerb der Geräte 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dirty="0" smtClean="0"/>
              <a:t>Vorbereitungsphase im Laufen, </a:t>
            </a:r>
            <a:r>
              <a:rPr lang="de-AT" b="1" dirty="0" smtClean="0"/>
              <a:t>im Schuljahr 2021/22 werden Klassen der 5. und 6. Schulstufe </a:t>
            </a:r>
            <a:r>
              <a:rPr lang="de-AT" dirty="0" smtClean="0"/>
              <a:t>ausgestattet, in der Folge: 5. Schulstufe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endParaRPr lang="de-AT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7607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8. Digitale Endgeräte für Lehrer/innen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e-AT" b="1" dirty="0"/>
              <a:t>I</a:t>
            </a:r>
            <a:r>
              <a:rPr lang="de-AT" b="1" dirty="0" smtClean="0"/>
              <a:t>n Verbindung mit Maßnahme 7</a:t>
            </a:r>
            <a:r>
              <a:rPr lang="de-AT" dirty="0" smtClean="0"/>
              <a:t> und im Rahmen eines pädagogischen Projekts werden </a:t>
            </a:r>
            <a:r>
              <a:rPr lang="de-AT" b="1" dirty="0" smtClean="0"/>
              <a:t>zusätzliche Geräte für Lehrende </a:t>
            </a:r>
            <a:r>
              <a:rPr lang="de-AT" dirty="0" smtClean="0"/>
              <a:t>für den Einsatz in den Digitalen Klassen zur Verfügung gestellt</a:t>
            </a:r>
          </a:p>
          <a:p>
            <a:pPr>
              <a:lnSpc>
                <a:spcPct val="100000"/>
              </a:lnSpc>
            </a:pPr>
            <a:r>
              <a:rPr lang="de-AT" dirty="0"/>
              <a:t>I</a:t>
            </a:r>
            <a:r>
              <a:rPr lang="de-AT" dirty="0" smtClean="0"/>
              <a:t>m Zuge von Schulneubau und –</a:t>
            </a:r>
            <a:r>
              <a:rPr lang="de-AT" dirty="0" err="1" smtClean="0"/>
              <a:t>sanierungen</a:t>
            </a:r>
            <a:r>
              <a:rPr lang="de-AT" dirty="0" smtClean="0"/>
              <a:t> </a:t>
            </a:r>
            <a:r>
              <a:rPr lang="de-AT" b="1" dirty="0" smtClean="0"/>
              <a:t>Arbeitsräume für Lehrende an Bundesschulen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7177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9">
            <a:extLst>
              <a:ext uri="{FF2B5EF4-FFF2-40B4-BE49-F238E27FC236}">
                <a16:creationId xmlns:a16="http://schemas.microsoft.com/office/drawing/2014/main" id="{05FDF2AC-02B4-458F-BBA4-D8E898C9483C}"/>
              </a:ext>
            </a:extLst>
          </p:cNvPr>
          <p:cNvSpPr txBox="1">
            <a:spLocks/>
          </p:cNvSpPr>
          <p:nvPr/>
        </p:nvSpPr>
        <p:spPr>
          <a:xfrm>
            <a:off x="2578397" y="2458648"/>
            <a:ext cx="2953294" cy="1254547"/>
          </a:xfrm>
          <a:prstGeom prst="rect">
            <a:avLst/>
          </a:prstGeom>
        </p:spPr>
        <p:txBody>
          <a:bodyPr/>
          <a:lstStyle>
            <a:lvl1pPr marL="252000" marR="0" indent="-25200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4000" marR="0" indent="-25200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Tx/>
              <a:buSzTx/>
              <a:buFont typeface="Corbel" panose="020B0503020204020204" pitchFamily="34" charset="0"/>
              <a:buChar char="−"/>
              <a:tabLst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tx2"/>
              </a:buClr>
              <a:buFont typeface="Arial" pitchFamily="34" charset="0"/>
              <a:buChar char="»"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de-DE" sz="1200" b="1" dirty="0"/>
              <a:t>Mag. Martin Bauer, MSc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de-DE" sz="1200" dirty="0"/>
              <a:t>Bundesministerium für Bildung, </a:t>
            </a:r>
            <a:br>
              <a:rPr lang="de-DE" sz="1200" dirty="0"/>
            </a:br>
            <a:r>
              <a:rPr lang="de-DE" sz="1200" dirty="0"/>
              <a:t>Wissenschaft und Forschung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de-DE" sz="1200" dirty="0"/>
              <a:t>Leiter der Abteilung </a:t>
            </a:r>
            <a:r>
              <a:rPr lang="de-DE" sz="1200" dirty="0" err="1"/>
              <a:t>Präs</a:t>
            </a:r>
            <a:r>
              <a:rPr lang="de-DE" sz="1200" dirty="0"/>
              <a:t>/15 IT-Didaktik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de-DE" sz="1200" dirty="0">
                <a:hlinkClick r:id="rId2"/>
              </a:rPr>
              <a:t>martin.bauer@bmbwf.gv.at</a:t>
            </a:r>
            <a:r>
              <a:rPr lang="de-DE" sz="1200" dirty="0"/>
              <a:t>  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D045B8D-4354-418D-A5B3-536385506D1A}"/>
              </a:ext>
            </a:extLst>
          </p:cNvPr>
          <p:cNvSpPr txBox="1">
            <a:spLocks/>
          </p:cNvSpPr>
          <p:nvPr/>
        </p:nvSpPr>
        <p:spPr>
          <a:xfrm>
            <a:off x="2529893" y="1974642"/>
            <a:ext cx="970316" cy="495967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de-AT" sz="2000" dirty="0">
                <a:solidFill>
                  <a:srgbClr val="E6320F"/>
                </a:solidFill>
              </a:rPr>
              <a:t>Kontakt</a:t>
            </a:r>
            <a:endParaRPr lang="de-DE" dirty="0">
              <a:solidFill>
                <a:srgbClr val="E6320F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14" y="2166449"/>
            <a:ext cx="1904025" cy="147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4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Maßnahmen des 8-Punkte-Plans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</a:t>
            </a:fld>
            <a:endParaRPr lang="de-AT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1" y="1556739"/>
            <a:ext cx="7120799" cy="335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0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Roadmap und Meilensteine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3</a:t>
            </a:fld>
            <a:endParaRPr lang="de-AT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601" y="1487227"/>
            <a:ext cx="3215887" cy="184211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419" y="3433987"/>
            <a:ext cx="3141225" cy="1456277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4176" y="774419"/>
            <a:ext cx="3359663" cy="119297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3263" y="2156429"/>
            <a:ext cx="3345263" cy="136764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92816" y="3713109"/>
            <a:ext cx="3441525" cy="123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4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1. Portal Digitale Schule 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39751" y="1630800"/>
            <a:ext cx="5166655" cy="297720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b="1" dirty="0" smtClean="0"/>
              <a:t>Verbesserung der Kommunikation </a:t>
            </a:r>
            <a:r>
              <a:rPr lang="de-AT" dirty="0" smtClean="0"/>
              <a:t>zwischen Schule, Schüler/innen, Eltern/Erziehungsberechtigten 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b="1" dirty="0" smtClean="0"/>
              <a:t>Single Point </a:t>
            </a:r>
            <a:r>
              <a:rPr lang="de-AT" b="1" dirty="0" err="1" smtClean="0"/>
              <a:t>of</a:t>
            </a:r>
            <a:r>
              <a:rPr lang="de-AT" b="1" dirty="0" smtClean="0"/>
              <a:t> Entry </a:t>
            </a:r>
            <a:r>
              <a:rPr lang="de-AT" dirty="0" smtClean="0"/>
              <a:t>- Login mit vorhandenem Education-Konto (z.B. </a:t>
            </a:r>
            <a:r>
              <a:rPr lang="de-AT" dirty="0" err="1" smtClean="0"/>
              <a:t>edu.IDAM</a:t>
            </a:r>
            <a:r>
              <a:rPr lang="de-AT" dirty="0" smtClean="0"/>
              <a:t>, </a:t>
            </a:r>
            <a:r>
              <a:rPr lang="de-AT" dirty="0" err="1" smtClean="0"/>
              <a:t>eduvidual</a:t>
            </a:r>
            <a:r>
              <a:rPr lang="de-AT" dirty="0" smtClean="0"/>
              <a:t>-, LMS-Konto, PH Online)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b="1" dirty="0" smtClean="0"/>
              <a:t>Zugang zu den wichtigsten Verwaltungs- und pädagogischen Applikationen </a:t>
            </a:r>
            <a:r>
              <a:rPr lang="de-AT" dirty="0" smtClean="0"/>
              <a:t>(z.B. Lernmanage-</a:t>
            </a:r>
            <a:r>
              <a:rPr lang="de-AT" dirty="0" err="1" smtClean="0"/>
              <a:t>mentsystem</a:t>
            </a:r>
            <a:r>
              <a:rPr lang="de-AT" dirty="0" smtClean="0"/>
              <a:t>, Schülerverwaltung, Klassenbuch) 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dirty="0" smtClean="0"/>
              <a:t>seit</a:t>
            </a:r>
            <a:r>
              <a:rPr lang="de-AT" b="1" dirty="0" smtClean="0"/>
              <a:t> </a:t>
            </a:r>
            <a:r>
              <a:rPr lang="de-AT" b="1" dirty="0" smtClean="0"/>
              <a:t>September 2020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4</a:t>
            </a:fld>
            <a:endParaRPr lang="de-AT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5890214" y="1630800"/>
            <a:ext cx="2924176" cy="2646509"/>
            <a:chOff x="5890215" y="1368020"/>
            <a:chExt cx="2924176" cy="2646509"/>
          </a:xfrm>
        </p:grpSpPr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90215" y="2368145"/>
              <a:ext cx="2924175" cy="1646384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</p:pic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90216" y="1368020"/>
              <a:ext cx="2924175" cy="1000125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739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2. Vereinheitlichung der Plattformen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AT" b="1" dirty="0" smtClean="0"/>
              <a:t>Feedback von Schüler/innen und Eltern</a:t>
            </a:r>
            <a:r>
              <a:rPr lang="de-AT" dirty="0" smtClean="0"/>
              <a:t>: viele Plattformen und Kommunikationskanäle im Einsatz; wurde als nachteilig empfunden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AT" b="1" dirty="0" smtClean="0"/>
              <a:t>Reduktion</a:t>
            </a:r>
            <a:r>
              <a:rPr lang="de-AT" dirty="0" smtClean="0"/>
              <a:t> der eingesetzten Systeme </a:t>
            </a:r>
            <a:r>
              <a:rPr lang="de-AT" b="1" dirty="0" smtClean="0"/>
              <a:t>auf</a:t>
            </a:r>
            <a:r>
              <a:rPr lang="de-AT" dirty="0" smtClean="0"/>
              <a:t> </a:t>
            </a:r>
            <a:r>
              <a:rPr lang="de-AT" b="1" dirty="0" smtClean="0"/>
              <a:t>eine Anwendung nach Wahl am Standort, </a:t>
            </a:r>
            <a:r>
              <a:rPr lang="de-AT" dirty="0" smtClean="0"/>
              <a:t>Vereinheitlichung der Prozesse </a:t>
            </a:r>
            <a:r>
              <a:rPr lang="de-AT" b="1" dirty="0"/>
              <a:t>ab dem kommenden Schuljahr </a:t>
            </a:r>
            <a:r>
              <a:rPr lang="de-AT" b="1" dirty="0" smtClean="0"/>
              <a:t>2020/21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AT" b="1" dirty="0" smtClean="0"/>
              <a:t>Empfehlungen</a:t>
            </a:r>
            <a:r>
              <a:rPr lang="de-AT" dirty="0" smtClean="0"/>
              <a:t> wurden ausgearbeitet und über Bildungsdirektionen an alle Schulen kommuniziert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AT" dirty="0" smtClean="0"/>
              <a:t>Unterstützungsangebote bei der Umsetzung: </a:t>
            </a:r>
            <a:r>
              <a:rPr lang="de-AT" b="1" dirty="0" smtClean="0"/>
              <a:t>Zusammenarbeit mit regionalen Unterstützungsstrukturen </a:t>
            </a:r>
            <a:r>
              <a:rPr lang="de-AT" dirty="0" smtClean="0"/>
              <a:t>(z.B. IT-Betreuer/innen</a:t>
            </a:r>
            <a:r>
              <a:rPr lang="de-AT" dirty="0"/>
              <a:t>)</a:t>
            </a:r>
            <a:endParaRPr lang="de-AT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06269C-C24E-4E80-9A4B-E7E19BB59A67}" type="slidenum">
              <a:rPr kumimoji="0" lang="de-A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95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3. </a:t>
            </a:r>
            <a:r>
              <a:rPr lang="de-AT" dirty="0" err="1" smtClean="0"/>
              <a:t>Lehrendenfortbildung</a:t>
            </a:r>
            <a:r>
              <a:rPr lang="de-AT" dirty="0" smtClean="0"/>
              <a:t>: MOOC 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39751" y="1630800"/>
            <a:ext cx="8343517" cy="297720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dirty="0" smtClean="0"/>
              <a:t>Alle </a:t>
            </a:r>
            <a:r>
              <a:rPr lang="de-AT" dirty="0" err="1" smtClean="0"/>
              <a:t>Pädagog</a:t>
            </a:r>
            <a:r>
              <a:rPr lang="de-AT" dirty="0" smtClean="0"/>
              <a:t>/</a:t>
            </a:r>
            <a:r>
              <a:rPr lang="de-AT" dirty="0" err="1" smtClean="0"/>
              <a:t>inn</a:t>
            </a:r>
            <a:r>
              <a:rPr lang="de-AT" dirty="0" smtClean="0"/>
              <a:t>/en sollen auf </a:t>
            </a:r>
            <a:r>
              <a:rPr lang="de-AT" b="1" dirty="0" smtClean="0"/>
              <a:t>digitales Lehren in </a:t>
            </a:r>
            <a:r>
              <a:rPr lang="de-AT" b="1" dirty="0" err="1" smtClean="0"/>
              <a:t>Blended</a:t>
            </a:r>
            <a:r>
              <a:rPr lang="de-AT" b="1" dirty="0" smtClean="0"/>
              <a:t> und </a:t>
            </a:r>
            <a:br>
              <a:rPr lang="de-AT" b="1" dirty="0" smtClean="0"/>
            </a:br>
            <a:r>
              <a:rPr lang="de-AT" b="1" dirty="0" err="1" smtClean="0"/>
              <a:t>Distance</a:t>
            </a:r>
            <a:r>
              <a:rPr lang="de-AT" b="1" dirty="0" smtClean="0"/>
              <a:t> Learning Settings</a:t>
            </a:r>
            <a:r>
              <a:rPr lang="de-AT" dirty="0" smtClean="0"/>
              <a:t> </a:t>
            </a:r>
            <a:r>
              <a:rPr lang="de-AT" b="1" dirty="0" smtClean="0"/>
              <a:t>vorbereitet sein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b="1" dirty="0" smtClean="0"/>
              <a:t>Kernstück: MOOC</a:t>
            </a:r>
            <a:br>
              <a:rPr lang="de-AT" b="1" dirty="0" smtClean="0"/>
            </a:br>
            <a:r>
              <a:rPr lang="de-AT" dirty="0" smtClean="0"/>
              <a:t>attraktives Angebot, individuelle und praxisnahe Fortbildung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dirty="0" smtClean="0"/>
              <a:t>jederzeit</a:t>
            </a:r>
            <a:r>
              <a:rPr lang="de-AT" dirty="0"/>
              <a:t>, im eigenen Tempo und </a:t>
            </a:r>
            <a:r>
              <a:rPr lang="de-AT" dirty="0" smtClean="0"/>
              <a:t>ortsunabhängig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b="1" dirty="0" smtClean="0"/>
              <a:t>Inhalte</a:t>
            </a:r>
            <a:r>
              <a:rPr lang="de-AT" dirty="0" smtClean="0"/>
              <a:t>: Organisation von </a:t>
            </a:r>
            <a:r>
              <a:rPr lang="de-AT" dirty="0" err="1" smtClean="0"/>
              <a:t>Distance</a:t>
            </a:r>
            <a:r>
              <a:rPr lang="de-AT" dirty="0" smtClean="0"/>
              <a:t> Learning, Einsatz von Plattformen, Verwendung von digitalen Content, Kommunikation mit Schüler/innen und Erziehungsberechtigten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b="1" dirty="0" smtClean="0"/>
              <a:t>verfügbar seit 10. August 2020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de-AT" dirty="0">
                <a:hlinkClick r:id="rId2"/>
              </a:rPr>
              <a:t>https://www.virtuelle-ph.at/dlm</a:t>
            </a:r>
            <a:r>
              <a:rPr lang="de-AT" dirty="0" smtClean="0">
                <a:hlinkClick r:id="rId2"/>
              </a:rPr>
              <a:t>/</a:t>
            </a:r>
            <a:r>
              <a:rPr lang="de-AT" dirty="0" smtClean="0"/>
              <a:t> </a:t>
            </a:r>
            <a:endParaRPr lang="de-AT" dirty="0"/>
          </a:p>
          <a:p>
            <a:pPr>
              <a:lnSpc>
                <a:spcPct val="100000"/>
              </a:lnSpc>
            </a:pPr>
            <a:endParaRPr lang="de-AT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06269C-C24E-4E80-9A4B-E7E19BB59A67}" type="slidenum">
              <a:rPr kumimoji="0" lang="de-A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9200" y1="39400" x2="59200" y2="39400"/>
                        <a14:foregroundMark x1="60200" y1="53200" x2="60200" y2="53200"/>
                        <a14:foregroundMark x1="25000" y1="72400" x2="25000" y2="724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134" t="12695" r="20318" b="17059"/>
          <a:stretch/>
        </p:blipFill>
        <p:spPr>
          <a:xfrm>
            <a:off x="7035403" y="650563"/>
            <a:ext cx="1847866" cy="214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1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4. Ausrichtung der </a:t>
            </a:r>
            <a:r>
              <a:rPr lang="de-AT" dirty="0" err="1" smtClean="0"/>
              <a:t>Eduthek</a:t>
            </a:r>
            <a:r>
              <a:rPr lang="de-AT" dirty="0" smtClean="0"/>
              <a:t> nach Lehrplänen 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1" y="1630800"/>
            <a:ext cx="3984123" cy="297720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AT" b="1" dirty="0" smtClean="0"/>
              <a:t>Bündelung</a:t>
            </a:r>
            <a:r>
              <a:rPr lang="de-AT" dirty="0" smtClean="0"/>
              <a:t> von digitalen Bildungs-inhalten anhand eines </a:t>
            </a:r>
            <a:r>
              <a:rPr lang="de-AT" b="1" dirty="0" smtClean="0"/>
              <a:t>einheitlichen Katalogsystems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AT" dirty="0" smtClean="0"/>
              <a:t>Alle Lehr-/Lernressourcen werden </a:t>
            </a:r>
            <a:r>
              <a:rPr lang="de-AT" b="1" dirty="0" smtClean="0"/>
              <a:t>nach den Lehrplänen ausgerichtet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AT" b="1" dirty="0" smtClean="0"/>
              <a:t>Für eine zielgerichtete Suche</a:t>
            </a:r>
            <a:r>
              <a:rPr lang="de-AT" dirty="0"/>
              <a:t> </a:t>
            </a:r>
            <a:r>
              <a:rPr lang="de-AT" dirty="0" smtClean="0"/>
              <a:t>und ein optimales Service für Lehrende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de-AT" dirty="0" smtClean="0"/>
              <a:t>Sukzessive </a:t>
            </a:r>
            <a:r>
              <a:rPr lang="de-AT" b="1" dirty="0" smtClean="0"/>
              <a:t>im laufenden Schuljahr 2020/21</a:t>
            </a:r>
            <a:endParaRPr lang="de-AT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 rotWithShape="1">
          <a:blip r:embed="rId2"/>
          <a:srcRect l="38189" t="35568" r="38607" b="41000"/>
          <a:stretch/>
        </p:blipFill>
        <p:spPr>
          <a:xfrm>
            <a:off x="4682003" y="1630800"/>
            <a:ext cx="4221446" cy="231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05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5. Gütesiegel Lern-Apps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39750" y="1571318"/>
            <a:ext cx="7978775" cy="31467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AT" b="1" dirty="0" smtClean="0"/>
              <a:t>Evaluierung </a:t>
            </a:r>
            <a:r>
              <a:rPr lang="de-AT" b="1" dirty="0"/>
              <a:t>und Zertifizierung von </a:t>
            </a:r>
            <a:r>
              <a:rPr lang="de-AT" b="1" dirty="0" smtClean="0"/>
              <a:t>Apps für Mobile Learning </a:t>
            </a:r>
            <a:r>
              <a:rPr lang="de-AT" dirty="0" smtClean="0"/>
              <a:t>sowie den </a:t>
            </a:r>
            <a:r>
              <a:rPr lang="de-AT" dirty="0"/>
              <a:t>Einsatz in </a:t>
            </a:r>
            <a:r>
              <a:rPr lang="de-AT" dirty="0" err="1"/>
              <a:t>Blended</a:t>
            </a:r>
            <a:r>
              <a:rPr lang="de-AT" dirty="0"/>
              <a:t> und </a:t>
            </a:r>
            <a:r>
              <a:rPr lang="de-AT" dirty="0" err="1"/>
              <a:t>Distance</a:t>
            </a:r>
            <a:r>
              <a:rPr lang="de-AT" dirty="0"/>
              <a:t> Learning </a:t>
            </a:r>
          </a:p>
          <a:p>
            <a:pPr>
              <a:lnSpc>
                <a:spcPct val="100000"/>
              </a:lnSpc>
            </a:pPr>
            <a:r>
              <a:rPr lang="de-AT" b="1" dirty="0"/>
              <a:t>Empfehlung </a:t>
            </a:r>
            <a:r>
              <a:rPr lang="de-AT" dirty="0" smtClean="0"/>
              <a:t>innovativer, </a:t>
            </a:r>
            <a:r>
              <a:rPr lang="de-AT" b="1" dirty="0"/>
              <a:t>bereits am Markt befindlicher </a:t>
            </a:r>
            <a:r>
              <a:rPr lang="de-AT" dirty="0" smtClean="0"/>
              <a:t>Produkte</a:t>
            </a:r>
          </a:p>
          <a:p>
            <a:pPr>
              <a:lnSpc>
                <a:spcPct val="100000"/>
              </a:lnSpc>
            </a:pPr>
            <a:r>
              <a:rPr lang="de-AT" b="1" dirty="0" smtClean="0"/>
              <a:t>Zielgruppen:</a:t>
            </a:r>
            <a:r>
              <a:rPr lang="de-AT" dirty="0" smtClean="0"/>
              <a:t> Eltern, </a:t>
            </a:r>
            <a:r>
              <a:rPr lang="de-AT" dirty="0" err="1" smtClean="0"/>
              <a:t>Pädagog</a:t>
            </a:r>
            <a:r>
              <a:rPr lang="de-AT" dirty="0" smtClean="0"/>
              <a:t>/</a:t>
            </a:r>
            <a:r>
              <a:rPr lang="de-AT" dirty="0" err="1" smtClean="0"/>
              <a:t>inn</a:t>
            </a:r>
            <a:r>
              <a:rPr lang="de-AT" dirty="0" smtClean="0"/>
              <a:t>/en</a:t>
            </a:r>
            <a:r>
              <a:rPr lang="de-AT" dirty="0"/>
              <a:t>,</a:t>
            </a:r>
            <a:r>
              <a:rPr lang="de-AT" dirty="0" smtClean="0"/>
              <a:t> </a:t>
            </a:r>
            <a:r>
              <a:rPr lang="de-AT" dirty="0"/>
              <a:t>Schüler/innen</a:t>
            </a:r>
          </a:p>
          <a:p>
            <a:pPr>
              <a:lnSpc>
                <a:spcPct val="100000"/>
              </a:lnSpc>
            </a:pPr>
            <a:r>
              <a:rPr lang="de-AT" dirty="0" smtClean="0"/>
              <a:t>Fokus</a:t>
            </a:r>
            <a:r>
              <a:rPr lang="de-AT" dirty="0"/>
              <a:t>: </a:t>
            </a:r>
            <a:r>
              <a:rPr lang="de-AT" b="1" dirty="0"/>
              <a:t>Beurteilung nach pädagogischen Kriterien</a:t>
            </a:r>
            <a:r>
              <a:rPr lang="de-AT" dirty="0"/>
              <a:t>;  weitere Kriterien: Lernmanagement, Benutzerfreundlichkeit, </a:t>
            </a:r>
            <a:r>
              <a:rPr lang="de-AT" dirty="0" smtClean="0"/>
              <a:t>Datenschutz, technische Stabilität, etc.</a:t>
            </a:r>
            <a:endParaRPr lang="de-AT" dirty="0"/>
          </a:p>
          <a:p>
            <a:pPr>
              <a:lnSpc>
                <a:spcPct val="100000"/>
              </a:lnSpc>
            </a:pPr>
            <a:r>
              <a:rPr lang="de-AT" dirty="0" smtClean="0"/>
              <a:t>Anknüpfung an </a:t>
            </a:r>
            <a:r>
              <a:rPr lang="de-AT" b="1" dirty="0" smtClean="0"/>
              <a:t>internationale </a:t>
            </a:r>
            <a:r>
              <a:rPr lang="de-AT" b="1" dirty="0" err="1" smtClean="0"/>
              <a:t>Good</a:t>
            </a:r>
            <a:r>
              <a:rPr lang="de-AT" b="1" dirty="0" smtClean="0"/>
              <a:t> Practice </a:t>
            </a:r>
          </a:p>
          <a:p>
            <a:pPr>
              <a:lnSpc>
                <a:spcPct val="100000"/>
              </a:lnSpc>
            </a:pPr>
            <a:r>
              <a:rPr lang="de-AT" b="1" dirty="0" smtClean="0"/>
              <a:t>zertifizierte Angebote ab August 2021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06269C-C24E-4E80-9A4B-E7E19BB59A67}" type="slidenum">
              <a:rPr kumimoji="0" lang="de-A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22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6. Ausbau der schulischen Basis IT-Infrastruktur 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e-AT" b="1" dirty="0" smtClean="0"/>
              <a:t>Verbesserung der Rahmenbedingungen </a:t>
            </a:r>
            <a:r>
              <a:rPr lang="de-AT" dirty="0" smtClean="0"/>
              <a:t>an den Bundesschulen</a:t>
            </a:r>
          </a:p>
          <a:p>
            <a:pPr>
              <a:lnSpc>
                <a:spcPct val="100000"/>
              </a:lnSpc>
            </a:pPr>
            <a:r>
              <a:rPr lang="de-AT" dirty="0" smtClean="0"/>
              <a:t>3 Ausstattungspakete: </a:t>
            </a:r>
            <a:br>
              <a:rPr lang="de-AT" dirty="0" smtClean="0"/>
            </a:br>
            <a:r>
              <a:rPr lang="de-AT" dirty="0" smtClean="0"/>
              <a:t>Anbindung an </a:t>
            </a:r>
            <a:r>
              <a:rPr lang="de-AT" b="1" dirty="0" smtClean="0"/>
              <a:t>Glasfaser-Breitband, </a:t>
            </a:r>
            <a:r>
              <a:rPr lang="de-AT" b="1" dirty="0" err="1" smtClean="0"/>
              <a:t>Inhouse</a:t>
            </a:r>
            <a:r>
              <a:rPr lang="de-AT" b="1" dirty="0" smtClean="0"/>
              <a:t>-Anbindung, leistungsfähige WLAN-Versorgung </a:t>
            </a:r>
            <a:r>
              <a:rPr lang="de-AT" dirty="0" smtClean="0"/>
              <a:t>in den einzelnen Unterrichtsräumen</a:t>
            </a:r>
          </a:p>
          <a:p>
            <a:pPr>
              <a:lnSpc>
                <a:spcPct val="100000"/>
              </a:lnSpc>
            </a:pPr>
            <a:r>
              <a:rPr lang="de-AT" b="1" dirty="0" smtClean="0"/>
              <a:t>Abwicklung gemeinsam mit bzw. über die Bildungsdirektionen: </a:t>
            </a:r>
            <a:br>
              <a:rPr lang="de-AT" b="1" dirty="0" smtClean="0"/>
            </a:br>
            <a:r>
              <a:rPr lang="de-AT" dirty="0" smtClean="0"/>
              <a:t>Festlegung der Ausstattungspakete, </a:t>
            </a:r>
            <a:r>
              <a:rPr lang="de-AT" dirty="0"/>
              <a:t>Umsetzungspläne </a:t>
            </a:r>
            <a:endParaRPr lang="de-AT" dirty="0" smtClean="0"/>
          </a:p>
          <a:p>
            <a:pPr>
              <a:lnSpc>
                <a:spcPct val="100000"/>
              </a:lnSpc>
            </a:pPr>
            <a:r>
              <a:rPr lang="de-AT" dirty="0" smtClean="0"/>
              <a:t>Umsetzungszeitraum 2020 </a:t>
            </a:r>
            <a:r>
              <a:rPr lang="de-AT" dirty="0"/>
              <a:t>bis 2024, </a:t>
            </a:r>
            <a:r>
              <a:rPr lang="de-AT" b="1" dirty="0" smtClean="0"/>
              <a:t>35 </a:t>
            </a:r>
            <a:r>
              <a:rPr lang="de-AT" b="1" dirty="0"/>
              <a:t>Standorte werden 2020 ausgestattet </a:t>
            </a:r>
          </a:p>
          <a:p>
            <a:pPr>
              <a:lnSpc>
                <a:spcPct val="100000"/>
              </a:lnSpc>
            </a:pPr>
            <a:endParaRPr lang="de-AT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4594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publik-AT-4x3">
  <a:themeElements>
    <a:clrScheme name="Republik-AT">
      <a:dk1>
        <a:srgbClr val="000000"/>
      </a:dk1>
      <a:lt1>
        <a:srgbClr val="E6EFF3"/>
      </a:lt1>
      <a:dk2>
        <a:srgbClr val="E6320F"/>
      </a:dk2>
      <a:lt2>
        <a:srgbClr val="FFFFFF"/>
      </a:lt2>
      <a:accent1>
        <a:srgbClr val="CA0237"/>
      </a:accent1>
      <a:accent2>
        <a:srgbClr val="5FB564"/>
      </a:accent2>
      <a:accent3>
        <a:srgbClr val="950F53"/>
      </a:accent3>
      <a:accent4>
        <a:srgbClr val="F59C00"/>
      </a:accent4>
      <a:accent5>
        <a:srgbClr val="3BACBE"/>
      </a:accent5>
      <a:accent6>
        <a:srgbClr val="BCCF00"/>
      </a:accent6>
      <a:hlink>
        <a:srgbClr val="1C1C1C"/>
      </a:hlink>
      <a:folHlink>
        <a:srgbClr val="636362"/>
      </a:folHlink>
    </a:clrScheme>
    <a:fontScheme name="BKA2018-Schriften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MBWF-16x9.potx" id="{34D40799-B63E-4001-97F8-94EDBD357E4F}" vid="{F10EDC4D-045D-4063-872F-F10E84C9008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BMBWF-16x9</Template>
  <TotalTime>0</TotalTime>
  <Words>553</Words>
  <Application>Microsoft Office PowerPoint</Application>
  <PresentationFormat>Bildschirmpräsentation (16:9)</PresentationFormat>
  <Paragraphs>69</Paragraphs>
  <Slides>12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Courier New</vt:lpstr>
      <vt:lpstr>Symbol</vt:lpstr>
      <vt:lpstr>Wingdings</vt:lpstr>
      <vt:lpstr>Republik-AT-4x3</vt:lpstr>
      <vt:lpstr>  Der 8 Punkte-Plan  für den digitalen Unterricht</vt:lpstr>
      <vt:lpstr>Maßnahmen des 8-Punkte-Plans</vt:lpstr>
      <vt:lpstr>Roadmap und Meilensteine</vt:lpstr>
      <vt:lpstr>1. Portal Digitale Schule </vt:lpstr>
      <vt:lpstr>2. Vereinheitlichung der Plattformen</vt:lpstr>
      <vt:lpstr>3. Lehrendenfortbildung: MOOC </vt:lpstr>
      <vt:lpstr>4. Ausrichtung der Eduthek nach Lehrplänen </vt:lpstr>
      <vt:lpstr>5. Gütesiegel Lern-Apps</vt:lpstr>
      <vt:lpstr>6. Ausbau der schulischen Basis IT-Infrastruktur </vt:lpstr>
      <vt:lpstr>7. Digitale Endgeräte für Schüler/innen</vt:lpstr>
      <vt:lpstr>8. Digitale Endgeräte für Lehrer/innen</vt:lpstr>
      <vt:lpstr>PowerPoint-Präsentation</vt:lpstr>
    </vt:vector>
  </TitlesOfParts>
  <Company>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Österreichumfrage „Wie funktioniert Lernen zuhause?“ des  Bundeselternverbandes</dc:title>
  <dc:creator>Sarah Günther</dc:creator>
  <cp:lastModifiedBy>Bauer Martin</cp:lastModifiedBy>
  <cp:revision>96</cp:revision>
  <cp:lastPrinted>2020-07-21T16:17:05Z</cp:lastPrinted>
  <dcterms:created xsi:type="dcterms:W3CDTF">2020-05-11T07:25:55Z</dcterms:created>
  <dcterms:modified xsi:type="dcterms:W3CDTF">2021-03-22T07:42:37Z</dcterms:modified>
</cp:coreProperties>
</file>