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91" r:id="rId18"/>
    <p:sldId id="287" r:id="rId19"/>
    <p:sldId id="289" r:id="rId20"/>
    <p:sldId id="29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8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20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1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1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7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2/13/2021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6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49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4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9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2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ime-clock-watches-time-of-279857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working-at-home-using-laptop-4050291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katha.com/2018/08/15/ep210-%E0%B6%9A%E0%B7%94%E0%B6%AB%E0%B7%94-%E0%B6%9A%E0%B6%AD%E0%B7%8F-web-%E0%B7%84%E0%B7%8F-software-development-hosting-server-%E0%B6%AD%E0%B7%9D%E0%B6%BB%E0%B7%8F-%E0%B6%9C%E0%B7%90%E0%B6%B1/software-developmen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s.net/Skype-Video-Call-Call-Online-Video-Conference-531826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gwash.org/view/66282/why-we-all-need-deaf-urbanis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training-development/learn-the-tips-tricks-to-have-more-effective-virtual-meetings-27202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heninger.blogspot.com/2012/08/connectedness-as-standard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working-at-home-using-laptop-4050291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etzpolitik.org/2019/ein-besuch-im-futurium-was-bietet-die-zukunft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Weiße Glühbirnen mit einer gelben, die hervorsteht">
            <a:extLst>
              <a:ext uri="{FF2B5EF4-FFF2-40B4-BE49-F238E27FC236}">
                <a16:creationId xmlns:a16="http://schemas.microsoft.com/office/drawing/2014/main" id="{6B0BB359-EA0B-4121-8A6E-79386A91D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08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C8AEA60-39A2-486B-8A5D-6A96FD661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/>
          </a:bodyPr>
          <a:lstStyle/>
          <a:p>
            <a:pPr algn="ctr"/>
            <a:r>
              <a:rPr lang="de-DE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4.0</a:t>
            </a:r>
            <a:endParaRPr lang="de-AT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1E3930-8FE9-4211-B06B-D2D57EB7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0949" y="4048350"/>
            <a:ext cx="3283888" cy="816301"/>
          </a:xfrm>
        </p:spPr>
        <p:txBody>
          <a:bodyPr anchor="t">
            <a:normAutofit fontScale="85000" lnSpcReduction="10000"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Zeitgemäßes Officemanagement?!</a:t>
            </a:r>
            <a:endParaRPr lang="de-A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FAF5A2-BAF1-4780-9791-F7AE9EF05248}"/>
              </a:ext>
            </a:extLst>
          </p:cNvPr>
          <p:cNvSpPr txBox="1"/>
          <p:nvPr/>
        </p:nvSpPr>
        <p:spPr>
          <a:xfrm>
            <a:off x="10188840" y="6061829"/>
            <a:ext cx="237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 Benjamin Brandic, </a:t>
            </a:r>
            <a:r>
              <a:rPr lang="de-DE" sz="1200" dirty="0" err="1">
                <a:solidFill>
                  <a:schemeClr val="bg1"/>
                </a:solidFill>
              </a:rPr>
              <a:t>BEd</a:t>
            </a:r>
            <a:endParaRPr lang="de-AT" sz="1200" dirty="0">
              <a:solidFill>
                <a:schemeClr val="bg1"/>
              </a:solidFill>
            </a:endParaRPr>
          </a:p>
        </p:txBody>
      </p:sp>
      <p:pic>
        <p:nvPicPr>
          <p:cNvPr id="15" name="Grafik 14" descr="Creative Commons, Lizenzen, Ikonen, Von, Sa, Nc, Nd">
            <a:extLst>
              <a:ext uri="{FF2B5EF4-FFF2-40B4-BE49-F238E27FC236}">
                <a16:creationId xmlns:a16="http://schemas.microsoft.com/office/drawing/2014/main" id="{CDD55A42-9C0B-459B-BAA5-7ED85B878E0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7" t="34376" b="34835"/>
          <a:stretch/>
        </p:blipFill>
        <p:spPr bwMode="auto">
          <a:xfrm>
            <a:off x="10379094" y="6338828"/>
            <a:ext cx="1619794" cy="4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938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Uhr, Uhrzeit, weiß, befestigt enthält.&#10;&#10;Automatisch generierte Beschreibung">
            <a:extLst>
              <a:ext uri="{FF2B5EF4-FFF2-40B4-BE49-F238E27FC236}">
                <a16:creationId xmlns:a16="http://schemas.microsoft.com/office/drawing/2014/main" id="{FEE5F73F-3ACF-4A71-8C1A-4BC43E139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824" b="490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2375C77-B984-4821-BDCB-F45200E710AC}"/>
              </a:ext>
            </a:extLst>
          </p:cNvPr>
          <p:cNvSpPr/>
          <p:nvPr/>
        </p:nvSpPr>
        <p:spPr>
          <a:xfrm>
            <a:off x="-3" y="5081047"/>
            <a:ext cx="12192002" cy="1159498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PERMANENTE (UN)ABHÄNGIGKEIT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00054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nhaltsplatzhalter 11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49E6010D-32D3-4854-A415-8DFB9E405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4" b="1544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C6AB5D2-4B58-4B57-9CA5-5A88AAA26F33}"/>
              </a:ext>
            </a:extLst>
          </p:cNvPr>
          <p:cNvSpPr/>
          <p:nvPr/>
        </p:nvSpPr>
        <p:spPr>
          <a:xfrm>
            <a:off x="0" y="0"/>
            <a:ext cx="9106293" cy="810703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/>
              <a:t>Wo ich will und wann ich will ...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24120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8C4D6E7-71BE-4E07-B32D-6521F7DC7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4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2A135DA-5565-49E2-A990-2639E7A96240}"/>
              </a:ext>
            </a:extLst>
          </p:cNvPr>
          <p:cNvSpPr txBox="1"/>
          <p:nvPr/>
        </p:nvSpPr>
        <p:spPr>
          <a:xfrm>
            <a:off x="9033763" y="6870700"/>
            <a:ext cx="31582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AT" sz="700">
                <a:solidFill>
                  <a:srgbClr val="FFFFFF"/>
                </a:solidFill>
              </a:rPr>
              <a:t>"</a:t>
            </a:r>
            <a:r>
              <a:rPr lang="de-AT" sz="700">
                <a:solidFill>
                  <a:srgbClr val="FFFFFF"/>
                </a:solidFill>
                <a:hlinkClick r:id="rId3" tooltip="https://techkatha.com/2018/08/15/ep210-%E0%B6%9A%E0%B7%94%E0%B6%AB%E0%B7%94-%E0%B6%9A%E0%B6%AD%E0%B7%8F-web-%E0%B7%84%E0%B7%8F-software-development-hosting-server-%E0%B6%AD%E0%B7%9D%E0%B6%BB%E0%B7%8F-%E0%B6%9C%E0%B7%90%E0%B6%B1/software-developm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AT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AT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AT" sz="700">
              <a:solidFill>
                <a:srgbClr val="FFFFFF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4DCF4D0-F823-40E6-8835-33D4AB5E23AB}"/>
              </a:ext>
            </a:extLst>
          </p:cNvPr>
          <p:cNvSpPr/>
          <p:nvPr/>
        </p:nvSpPr>
        <p:spPr>
          <a:xfrm>
            <a:off x="0" y="6047287"/>
            <a:ext cx="12192000" cy="810703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Crossmediales Arbeiten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23823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44760F8-D7CB-43A8-BDD3-0CAECA86E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227" b="13453"/>
          <a:stretch/>
        </p:blipFill>
        <p:spPr>
          <a:xfrm>
            <a:off x="965200" y="1252877"/>
            <a:ext cx="7735248" cy="43511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035E333-24E1-4F04-8F0E-AC223D5FD6DA}"/>
              </a:ext>
            </a:extLst>
          </p:cNvPr>
          <p:cNvSpPr/>
          <p:nvPr/>
        </p:nvSpPr>
        <p:spPr>
          <a:xfrm>
            <a:off x="-2" y="6046151"/>
            <a:ext cx="12192000" cy="810703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Hört ihr mich?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5035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drinnen, Decke, Boden, orange enthält.&#10;&#10;Automatisch generierte Beschreibung">
            <a:extLst>
              <a:ext uri="{FF2B5EF4-FFF2-40B4-BE49-F238E27FC236}">
                <a16:creationId xmlns:a16="http://schemas.microsoft.com/office/drawing/2014/main" id="{06AC7C70-DE5B-4E70-A6AB-907E659C6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396EAA7-DD5A-46FB-A90D-1E15EC2A1C33}"/>
              </a:ext>
            </a:extLst>
          </p:cNvPr>
          <p:cNvSpPr txBox="1"/>
          <p:nvPr/>
        </p:nvSpPr>
        <p:spPr>
          <a:xfrm>
            <a:off x="9024145" y="6870700"/>
            <a:ext cx="3167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AT" sz="700">
                <a:solidFill>
                  <a:srgbClr val="FFFFFF"/>
                </a:solidFill>
              </a:rPr>
              <a:t>"</a:t>
            </a:r>
            <a:r>
              <a:rPr lang="de-AT" sz="700">
                <a:solidFill>
                  <a:srgbClr val="FFFFFF"/>
                </a:solidFill>
                <a:hlinkClick r:id="rId3" tooltip="https://ggwash.org/view/66282/why-we-all-need-deaf-urbanis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AT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AT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de-AT" sz="700">
              <a:solidFill>
                <a:srgbClr val="FFFF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CE4E81-5CCF-43BC-9C1C-2B5CE1B19F0E}"/>
              </a:ext>
            </a:extLst>
          </p:cNvPr>
          <p:cNvSpPr/>
          <p:nvPr/>
        </p:nvSpPr>
        <p:spPr>
          <a:xfrm>
            <a:off x="-2" y="707011"/>
            <a:ext cx="9106293" cy="810703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/>
              <a:t>CHILL OUT &amp; „WORK OUT“ AREAS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76143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FC05C-E85C-40DC-819A-710BC965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875" y="1988216"/>
            <a:ext cx="8770571" cy="2621491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Moment einmal ... </a:t>
            </a:r>
            <a:br>
              <a:rPr lang="de-DE" sz="4400" dirty="0"/>
            </a:br>
            <a:r>
              <a:rPr lang="de-DE" sz="4400" dirty="0"/>
              <a:t>Den Großteil davon gibt </a:t>
            </a:r>
            <a:br>
              <a:rPr lang="de-DE" sz="4400" dirty="0"/>
            </a:br>
            <a:r>
              <a:rPr lang="de-DE" sz="4400" dirty="0"/>
              <a:t>es doch schon?</a:t>
            </a:r>
            <a:endParaRPr lang="de-AT" sz="4400" dirty="0"/>
          </a:p>
        </p:txBody>
      </p:sp>
    </p:spTree>
    <p:extLst>
      <p:ext uri="{BB962C8B-B14F-4D97-AF65-F5344CB8AC3E}">
        <p14:creationId xmlns:p14="http://schemas.microsoft.com/office/powerpoint/2010/main" val="406887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49D99-EE8C-42DE-8A78-911A57B2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06" y="442220"/>
            <a:ext cx="9880105" cy="1345269"/>
          </a:xfrm>
        </p:spPr>
        <p:txBody>
          <a:bodyPr/>
          <a:lstStyle/>
          <a:p>
            <a:r>
              <a:rPr lang="de-DE"/>
              <a:t>Stimmt ...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B9C53-0B2D-4894-9ED9-A2BE71C1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706" y="2312276"/>
            <a:ext cx="5184742" cy="3651504"/>
          </a:xfrm>
        </p:spPr>
        <p:txBody>
          <a:bodyPr/>
          <a:lstStyle/>
          <a:p>
            <a:r>
              <a:rPr lang="de-DE" dirty="0"/>
              <a:t>Studie aus </a:t>
            </a:r>
            <a:r>
              <a:rPr lang="de-DE" b="1" dirty="0"/>
              <a:t>2012</a:t>
            </a:r>
          </a:p>
          <a:p>
            <a:endParaRPr lang="de-DE" dirty="0"/>
          </a:p>
          <a:p>
            <a:r>
              <a:rPr lang="de-DE" dirty="0"/>
              <a:t>„Wie sehen die Büros im Jahr </a:t>
            </a:r>
            <a:r>
              <a:rPr lang="de-DE" b="1" dirty="0"/>
              <a:t>2020</a:t>
            </a:r>
            <a:r>
              <a:rPr lang="de-DE" dirty="0"/>
              <a:t> aus?“</a:t>
            </a:r>
          </a:p>
          <a:p>
            <a:endParaRPr lang="en-US" dirty="0"/>
          </a:p>
          <a:p>
            <a:r>
              <a:rPr lang="en-US" sz="1600" i="1" dirty="0" err="1"/>
              <a:t>Internationale</a:t>
            </a:r>
            <a:r>
              <a:rPr lang="en-US" sz="1600" i="1" dirty="0"/>
              <a:t> </a:t>
            </a:r>
            <a:r>
              <a:rPr lang="en-US" sz="1600" i="1" dirty="0" err="1"/>
              <a:t>Studie</a:t>
            </a:r>
            <a:r>
              <a:rPr lang="en-US" sz="1600" i="1" dirty="0"/>
              <a:t>: Johnson Controls Global </a:t>
            </a:r>
            <a:r>
              <a:rPr lang="en-US" sz="1600" i="1" dirty="0" err="1"/>
              <a:t>WorkPlace</a:t>
            </a:r>
            <a:r>
              <a:rPr lang="en-US" sz="1600" i="1" dirty="0"/>
              <a:t> Solutions</a:t>
            </a:r>
            <a:endParaRPr lang="de-DE" sz="1600" i="1" dirty="0"/>
          </a:p>
          <a:p>
            <a:endParaRPr lang="de-DE" dirty="0"/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9B755E-8439-4DD0-96B9-747F3EA1D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0" b="96128" l="5122" r="90000">
                        <a14:foregroundMark x1="5122" y1="29385" x2="12439" y2="28018"/>
                        <a14:foregroundMark x1="31463" y1="8200" x2="39268" y2="4328"/>
                        <a14:foregroundMark x1="57317" y1="88838" x2="52195" y2="96128"/>
                        <a14:foregroundMark x1="69512" y1="86105" x2="70000" y2="95672"/>
                        <a14:foregroundMark x1="50244" y1="96128" x2="48537" y2="96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5906" y="1602212"/>
            <a:ext cx="39052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6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FC05C-E85C-40DC-819A-710BC965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" y="1356620"/>
            <a:ext cx="8770571" cy="2621491"/>
          </a:xfrm>
        </p:spPr>
        <p:txBody>
          <a:bodyPr>
            <a:normAutofit/>
          </a:bodyPr>
          <a:lstStyle/>
          <a:p>
            <a:r>
              <a:rPr lang="de-DE" sz="4400" dirty="0"/>
              <a:t>Was sind also nun die Eckpfeiler des „New Work“</a:t>
            </a:r>
            <a:endParaRPr lang="de-AT" sz="4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A958E1-75C6-412C-A4D0-CB1177707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141" y="6061435"/>
            <a:ext cx="5184742" cy="590502"/>
          </a:xfrm>
        </p:spPr>
        <p:txBody>
          <a:bodyPr>
            <a:normAutofit fontScale="77500" lnSpcReduction="20000"/>
          </a:bodyPr>
          <a:lstStyle/>
          <a:p>
            <a:r>
              <a:rPr lang="de-DE" sz="1600" i="1" dirty="0"/>
              <a:t>vgl. KMU, Sharp Europe: Lernen aus Corona (2020)</a:t>
            </a:r>
          </a:p>
          <a:p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70241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Transport, Flugzeug, Ballon enthält.&#10;&#10;Automatisch generierte Beschreibung">
            <a:extLst>
              <a:ext uri="{FF2B5EF4-FFF2-40B4-BE49-F238E27FC236}">
                <a16:creationId xmlns:a16="http://schemas.microsoft.com/office/drawing/2014/main" id="{A38D7BC5-7C57-4270-AF42-30D2096F2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F62652C-65FD-4A1B-A3A0-9BF23100AB13}"/>
              </a:ext>
            </a:extLst>
          </p:cNvPr>
          <p:cNvSpPr txBox="1"/>
          <p:nvPr/>
        </p:nvSpPr>
        <p:spPr>
          <a:xfrm>
            <a:off x="8865448" y="6870700"/>
            <a:ext cx="33265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AT" sz="700">
                <a:solidFill>
                  <a:srgbClr val="FFFFFF"/>
                </a:solidFill>
              </a:rPr>
              <a:t>"</a:t>
            </a:r>
            <a:r>
              <a:rPr lang="de-AT" sz="700">
                <a:solidFill>
                  <a:srgbClr val="FFFFFF"/>
                </a:solidFill>
                <a:hlinkClick r:id="rId3" tooltip="https://www.peoplematters.in/article/training-development/learn-the-tips-tricks-to-have-more-effective-virtual-meetings-272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AT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AT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de-A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13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8DB3EBE-0A03-4923-A137-D242E3364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40330" y="515962"/>
            <a:ext cx="6869430" cy="58733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3C2B6D7-0EEA-4349-9129-D817CD0CAA0D}"/>
              </a:ext>
            </a:extLst>
          </p:cNvPr>
          <p:cNvSpPr txBox="1"/>
          <p:nvPr/>
        </p:nvSpPr>
        <p:spPr>
          <a:xfrm>
            <a:off x="9192461" y="6870700"/>
            <a:ext cx="299953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AT" sz="700">
                <a:solidFill>
                  <a:srgbClr val="FFFFFF"/>
                </a:solidFill>
              </a:rPr>
              <a:t>"</a:t>
            </a:r>
            <a:r>
              <a:rPr lang="de-AT" sz="700">
                <a:solidFill>
                  <a:srgbClr val="FFFFFF"/>
                </a:solidFill>
                <a:hlinkClick r:id="rId3" tooltip="http://esheninger.blogspot.com/2012/08/connectedness-as-standar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AT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AT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de-A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E31A65-6640-4B48-B870-A803E42D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de-DE" dirty="0"/>
              <a:t>Benjamin Brandic 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32AE9-DD1B-4852-B9C4-6BF1AE842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705" y="2763944"/>
            <a:ext cx="5812877" cy="3467518"/>
          </a:xfrm>
        </p:spPr>
        <p:txBody>
          <a:bodyPr anchor="t">
            <a:normAutofit/>
          </a:bodyPr>
          <a:lstStyle/>
          <a:p>
            <a:r>
              <a:rPr lang="de-DE" dirty="0"/>
              <a:t>Wiener ARGE Leiter für </a:t>
            </a:r>
            <a:br>
              <a:rPr lang="de-DE" dirty="0"/>
            </a:br>
            <a:r>
              <a:rPr lang="de-DE" b="1" dirty="0"/>
              <a:t>Officemanagement und angewandte Informatik</a:t>
            </a:r>
          </a:p>
          <a:p>
            <a:endParaRPr lang="de-DE" sz="1100" dirty="0"/>
          </a:p>
          <a:p>
            <a:r>
              <a:rPr lang="de-DE" sz="1600" dirty="0"/>
              <a:t>benjamin.brandic@bildung.gv.at </a:t>
            </a:r>
          </a:p>
          <a:p>
            <a:r>
              <a:rPr lang="de-DE" sz="1600" dirty="0"/>
              <a:t>HAK </a:t>
            </a:r>
            <a:r>
              <a:rPr lang="de-DE" sz="1600" dirty="0" err="1"/>
              <a:t>Sacré</a:t>
            </a:r>
            <a:r>
              <a:rPr lang="de-DE" sz="1600" dirty="0"/>
              <a:t> Coeur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Grafik 5" descr="Ein Bild, das Person, draußen, Baum, Mann enthält.&#10;&#10;Automatisch generierte Beschreibung">
            <a:extLst>
              <a:ext uri="{FF2B5EF4-FFF2-40B4-BE49-F238E27FC236}">
                <a16:creationId xmlns:a16="http://schemas.microsoft.com/office/drawing/2014/main" id="{EEEDAA2C-C7AA-4F18-B0F4-F92DF978A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078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  <p:sp>
        <p:nvSpPr>
          <p:cNvPr id="4" name="Halber Rahmen 3">
            <a:extLst>
              <a:ext uri="{FF2B5EF4-FFF2-40B4-BE49-F238E27FC236}">
                <a16:creationId xmlns:a16="http://schemas.microsoft.com/office/drawing/2014/main" id="{BF99168C-4597-4506-87D9-132407A6A05E}"/>
              </a:ext>
            </a:extLst>
          </p:cNvPr>
          <p:cNvSpPr/>
          <p:nvPr/>
        </p:nvSpPr>
        <p:spPr>
          <a:xfrm>
            <a:off x="518833" y="2573291"/>
            <a:ext cx="931818" cy="300445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5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49E6010D-32D3-4854-A415-8DFB9E405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4" b="15446"/>
          <a:stretch/>
        </p:blipFill>
        <p:spPr>
          <a:xfrm>
            <a:off x="-2" y="-131965"/>
            <a:ext cx="12192000" cy="685799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C6AB5D2-4B58-4B57-9CA5-5A88AAA26F33}"/>
              </a:ext>
            </a:extLst>
          </p:cNvPr>
          <p:cNvSpPr/>
          <p:nvPr/>
        </p:nvSpPr>
        <p:spPr>
          <a:xfrm>
            <a:off x="-2" y="-131965"/>
            <a:ext cx="9106293" cy="810703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/>
              <a:t>Wo ich will und wann ich will ...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115665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" name="Inhaltsplatzhalter 9" descr="Ein Bild, das Person, Automat enthält.&#10;&#10;Automatisch generierte Beschreibung">
            <a:extLst>
              <a:ext uri="{FF2B5EF4-FFF2-40B4-BE49-F238E27FC236}">
                <a16:creationId xmlns:a16="http://schemas.microsoft.com/office/drawing/2014/main" id="{7B144B33-3A8E-4775-A7D9-8E82903E0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571" r="-1" b="-1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9" name="Freeform: Shape 22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Content Placeholder 15">
            <a:extLst>
              <a:ext uri="{FF2B5EF4-FFF2-40B4-BE49-F238E27FC236}">
                <a16:creationId xmlns:a16="http://schemas.microsoft.com/office/drawing/2014/main" id="{E233D201-82F9-48BA-94C8-F57826A5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62" y="2902808"/>
            <a:ext cx="5368525" cy="1052381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Was </a:t>
            </a:r>
            <a:r>
              <a:rPr lang="en-US" sz="4400" dirty="0" err="1"/>
              <a:t>ist</a:t>
            </a:r>
            <a:r>
              <a:rPr lang="en-US" sz="4400" dirty="0"/>
              <a:t> 4.0?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275E2A4-28DE-47A7-B9D9-79E63FA71B8E}"/>
              </a:ext>
            </a:extLst>
          </p:cNvPr>
          <p:cNvSpPr txBox="1"/>
          <p:nvPr/>
        </p:nvSpPr>
        <p:spPr>
          <a:xfrm>
            <a:off x="9192461" y="6870700"/>
            <a:ext cx="299953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AT" sz="700">
                <a:solidFill>
                  <a:srgbClr val="FFFFFF"/>
                </a:solidFill>
              </a:rPr>
              <a:t>"</a:t>
            </a:r>
            <a:r>
              <a:rPr lang="de-AT" sz="700">
                <a:solidFill>
                  <a:srgbClr val="FFFFFF"/>
                </a:solidFill>
                <a:hlinkClick r:id="rId3" tooltip="http://netzpolitik.org/2019/ein-besuch-im-futurium-was-bietet-die-zukunf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AT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AT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de-A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E768C-9712-421F-A43E-B57D8E0E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4.0 in der Schule</a:t>
            </a:r>
            <a:endParaRPr lang="de-AT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44339E7-3B00-4634-90E4-66C5810347B5}"/>
              </a:ext>
            </a:extLst>
          </p:cNvPr>
          <p:cNvSpPr/>
          <p:nvPr/>
        </p:nvSpPr>
        <p:spPr>
          <a:xfrm>
            <a:off x="1920240" y="2366554"/>
            <a:ext cx="3096000" cy="20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Stundenplan</a:t>
            </a:r>
            <a:endParaRPr lang="de-AT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DB55260-3A99-48C4-A525-36A0D9FAEAE5}"/>
              </a:ext>
            </a:extLst>
          </p:cNvPr>
          <p:cNvSpPr/>
          <p:nvPr/>
        </p:nvSpPr>
        <p:spPr>
          <a:xfrm>
            <a:off x="7594811" y="2366554"/>
            <a:ext cx="3096000" cy="20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Personalplanung</a:t>
            </a:r>
            <a:endParaRPr lang="de-AT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5FDBACD-381B-4632-A21E-ACF31B4382B0}"/>
              </a:ext>
            </a:extLst>
          </p:cNvPr>
          <p:cNvSpPr/>
          <p:nvPr/>
        </p:nvSpPr>
        <p:spPr>
          <a:xfrm>
            <a:off x="4757525" y="4327780"/>
            <a:ext cx="3096000" cy="2088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Unterstützende automatisierte Feedbacksysteme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7310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765CF-5481-4091-B88B-D9A9F7A5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Maschinenlernen in der Schule</a:t>
            </a:r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3658CCA-ADCF-477A-84B0-E673EFE9A063}"/>
              </a:ext>
            </a:extLst>
          </p:cNvPr>
          <p:cNvSpPr/>
          <p:nvPr/>
        </p:nvSpPr>
        <p:spPr>
          <a:xfrm>
            <a:off x="4566000" y="2799000"/>
            <a:ext cx="3060000" cy="12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Intelligente </a:t>
            </a:r>
            <a:r>
              <a:rPr lang="de-DE" dirty="0" err="1"/>
              <a:t>Tutoring</a:t>
            </a:r>
            <a:r>
              <a:rPr lang="de-DE" dirty="0"/>
              <a:t> Systeme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9A95C4-E3CB-4AAD-8B12-8D7B8561E15E}"/>
              </a:ext>
            </a:extLst>
          </p:cNvPr>
          <p:cNvSpPr/>
          <p:nvPr/>
        </p:nvSpPr>
        <p:spPr>
          <a:xfrm>
            <a:off x="3038709" y="4191103"/>
            <a:ext cx="3060000" cy="12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Pedagogy</a:t>
            </a:r>
            <a:r>
              <a:rPr lang="de-DE" dirty="0"/>
              <a:t> Model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9105593-020B-4F02-AA9A-929ED5814E5B}"/>
              </a:ext>
            </a:extLst>
          </p:cNvPr>
          <p:cNvSpPr/>
          <p:nvPr/>
        </p:nvSpPr>
        <p:spPr>
          <a:xfrm>
            <a:off x="6403509" y="4191103"/>
            <a:ext cx="3060000" cy="12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Learner</a:t>
            </a:r>
            <a:r>
              <a:rPr lang="de-DE" dirty="0"/>
              <a:t> Model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2F63A8A-6815-4049-B950-E296F7D52484}"/>
              </a:ext>
            </a:extLst>
          </p:cNvPr>
          <p:cNvSpPr txBox="1"/>
          <p:nvPr/>
        </p:nvSpPr>
        <p:spPr>
          <a:xfrm>
            <a:off x="4870800" y="6231781"/>
            <a:ext cx="721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vgl</a:t>
            </a:r>
            <a:r>
              <a:rPr lang="en-US" sz="1200" dirty="0"/>
              <a:t>. Wayne/BIALIK, Maya/FADEL, Charles (2019): Artificial Intelligence in Education. Promises and Implications for Teaching and Learning. Boston: Center for Curriculum Redesign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54928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9EDE0-E883-4911-94C9-8EBC6672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714" y="2217236"/>
            <a:ext cx="8770571" cy="2423528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bg1"/>
                </a:solidFill>
              </a:rPr>
              <a:t>Das alles ist Zukunftsmusik!</a:t>
            </a:r>
            <a:endParaRPr lang="de-AT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477E2-F73F-40B7-900D-579E97BC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228" y="1413181"/>
            <a:ext cx="8770571" cy="3215380"/>
          </a:xfrm>
        </p:spPr>
        <p:txBody>
          <a:bodyPr>
            <a:normAutofit/>
          </a:bodyPr>
          <a:lstStyle/>
          <a:p>
            <a:pPr algn="ctr"/>
            <a:r>
              <a:rPr lang="de-DE" sz="13800" dirty="0">
                <a:solidFill>
                  <a:schemeClr val="tx1"/>
                </a:solidFill>
              </a:rPr>
              <a:t>ABER</a:t>
            </a:r>
            <a:endParaRPr lang="de-AT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60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9EDE0-E883-4911-94C9-8EBC6672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714" y="2217236"/>
            <a:ext cx="8770571" cy="242352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5400" dirty="0">
                <a:solidFill>
                  <a:schemeClr val="bg1"/>
                </a:solidFill>
              </a:rPr>
              <a:t>Wir können Bewusstsein schaffen ...</a:t>
            </a:r>
            <a:endParaRPr lang="de-AT" sz="54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9F0806-938B-450D-8F6A-691CB6F8A1AB}"/>
              </a:ext>
            </a:extLst>
          </p:cNvPr>
          <p:cNvSpPr txBox="1"/>
          <p:nvPr/>
        </p:nvSpPr>
        <p:spPr>
          <a:xfrm>
            <a:off x="7579150" y="5910607"/>
            <a:ext cx="430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... und bestehende Mittel nutzen!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3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D04D5545-F9C8-4CF3-996F-D16FE012B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299" r="-1" b="2767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51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E455D-C421-4B50-B415-DA3774EE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Technische Integration im Schulwesen und im OMAI Unterricht</a:t>
            </a:r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F650B4-6FD7-4FF3-9FE6-5A82507F79BE}"/>
              </a:ext>
            </a:extLst>
          </p:cNvPr>
          <p:cNvSpPr/>
          <p:nvPr/>
        </p:nvSpPr>
        <p:spPr>
          <a:xfrm>
            <a:off x="871978" y="2695628"/>
            <a:ext cx="3233394" cy="697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Übersetzung vom Analogen ins Digitale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F8C3920-B269-4130-898A-B61F94A3705A}"/>
              </a:ext>
            </a:extLst>
          </p:cNvPr>
          <p:cNvSpPr/>
          <p:nvPr/>
        </p:nvSpPr>
        <p:spPr>
          <a:xfrm>
            <a:off x="871978" y="3550764"/>
            <a:ext cx="4402318" cy="697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Integration von Technologien </a:t>
            </a:r>
            <a:r>
              <a:rPr lang="de-DE" sz="1600" dirty="0"/>
              <a:t>Digitalität und seine Grundfunktionen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CD6AEF4-C36F-4DFA-BC18-B847021F92BF}"/>
              </a:ext>
            </a:extLst>
          </p:cNvPr>
          <p:cNvSpPr/>
          <p:nvPr/>
        </p:nvSpPr>
        <p:spPr>
          <a:xfrm>
            <a:off x="884547" y="4395466"/>
            <a:ext cx="5514681" cy="697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Um- und Neugestaltung</a:t>
            </a:r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4514D08-86F1-4CFB-99D3-B7EAAC1231AC}"/>
              </a:ext>
            </a:extLst>
          </p:cNvPr>
          <p:cNvSpPr/>
          <p:nvPr/>
        </p:nvSpPr>
        <p:spPr>
          <a:xfrm>
            <a:off x="884547" y="5251892"/>
            <a:ext cx="6476217" cy="697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Zusammenfassen und neu erstellen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9322F79-77AF-407B-B79E-157DF6AB8C6A}"/>
              </a:ext>
            </a:extLst>
          </p:cNvPr>
          <p:cNvSpPr txBox="1"/>
          <p:nvPr/>
        </p:nvSpPr>
        <p:spPr>
          <a:xfrm>
            <a:off x="4122655" y="2789743"/>
            <a:ext cx="440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Lesen von digitalen Texten, </a:t>
            </a:r>
          </a:p>
          <a:p>
            <a:r>
              <a:rPr lang="de-DE" sz="1600" dirty="0"/>
              <a:t>Computer statt Schreibmaschine ...</a:t>
            </a:r>
            <a:endParaRPr lang="de-AT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D7CF5A-D71C-42F9-B357-2991031625A1}"/>
              </a:ext>
            </a:extLst>
          </p:cNvPr>
          <p:cNvSpPr txBox="1"/>
          <p:nvPr/>
        </p:nvSpPr>
        <p:spPr>
          <a:xfrm>
            <a:off x="5274296" y="3651650"/>
            <a:ext cx="440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WORD Rechtschreibprüfung, Online Bilder, verlinken/einbetten, PowerPoint</a:t>
            </a:r>
            <a:endParaRPr lang="de-AT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4DF5FC-3ED8-4A1B-B239-F0D50C0CD93C}"/>
              </a:ext>
            </a:extLst>
          </p:cNvPr>
          <p:cNvSpPr txBox="1"/>
          <p:nvPr/>
        </p:nvSpPr>
        <p:spPr>
          <a:xfrm>
            <a:off x="6399228" y="4485737"/>
            <a:ext cx="440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E-Mail, Blogbeiträge, Tools, gegenseitiges Feedback/Kommentieren</a:t>
            </a:r>
            <a:endParaRPr lang="de-AT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3031AA-ADF1-48C9-8216-D3113E268386}"/>
              </a:ext>
            </a:extLst>
          </p:cNvPr>
          <p:cNvSpPr txBox="1"/>
          <p:nvPr/>
        </p:nvSpPr>
        <p:spPr>
          <a:xfrm>
            <a:off x="7360764" y="5364701"/>
            <a:ext cx="414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Kollaboratives Arbeiten, Digitales Storytelling, Multimediales Arbeiten</a:t>
            </a:r>
            <a:endParaRPr lang="de-AT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E2AEFB-9021-4087-8221-863F87650E42}"/>
              </a:ext>
            </a:extLst>
          </p:cNvPr>
          <p:cNvSpPr txBox="1"/>
          <p:nvPr/>
        </p:nvSpPr>
        <p:spPr>
          <a:xfrm>
            <a:off x="4992038" y="6396335"/>
            <a:ext cx="721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vgl</a:t>
            </a:r>
            <a:r>
              <a:rPr lang="en-US" sz="1200" dirty="0"/>
              <a:t>. Wayne/BIALIK, Maya/FADEL, Charles (2019): Artificial Intelligence in Education. Promises and Implications for Teaching and Learning. Boston: Center for Curriculum Redesign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185930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177D6-61C5-443B-BAA1-419A9752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714" y="2236509"/>
            <a:ext cx="8770571" cy="2384981"/>
          </a:xfrm>
        </p:spPr>
        <p:txBody>
          <a:bodyPr>
            <a:normAutofit/>
          </a:bodyPr>
          <a:lstStyle/>
          <a:p>
            <a:pPr algn="ctr"/>
            <a:r>
              <a:rPr lang="de-DE" sz="5400" dirty="0"/>
              <a:t>UND DARÜBER HINAUS?</a:t>
            </a:r>
            <a:endParaRPr lang="de-AT" sz="5400" dirty="0"/>
          </a:p>
        </p:txBody>
      </p:sp>
    </p:spTree>
    <p:extLst>
      <p:ext uri="{BB962C8B-B14F-4D97-AF65-F5344CB8AC3E}">
        <p14:creationId xmlns:p14="http://schemas.microsoft.com/office/powerpoint/2010/main" val="52057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A5696-0A69-4DB4-9629-0D7A7CA2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Programm</a:t>
            </a:r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78F9518-4D74-4E4C-BCA8-186E206EE759}"/>
              </a:ext>
            </a:extLst>
          </p:cNvPr>
          <p:cNvSpPr/>
          <p:nvPr/>
        </p:nvSpPr>
        <p:spPr>
          <a:xfrm>
            <a:off x="3091543" y="2690949"/>
            <a:ext cx="6470468" cy="57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Büro der „Zukunft“?!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96C69D-7D28-4F3B-9E66-4ADAFC02C994}"/>
              </a:ext>
            </a:extLst>
          </p:cNvPr>
          <p:cNvSpPr/>
          <p:nvPr/>
        </p:nvSpPr>
        <p:spPr>
          <a:xfrm>
            <a:off x="3091543" y="3452950"/>
            <a:ext cx="6470468" cy="57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Hauptsache 4.0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D0E50D-8ED1-4216-BFE9-BCF4B4FD9A92}"/>
              </a:ext>
            </a:extLst>
          </p:cNvPr>
          <p:cNvSpPr/>
          <p:nvPr/>
        </p:nvSpPr>
        <p:spPr>
          <a:xfrm>
            <a:off x="3091543" y="4214951"/>
            <a:ext cx="6470468" cy="5747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Empfehlungen für den Unterricht</a:t>
            </a:r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2C8596E-DAC5-474B-BF57-64B9A10052AF}"/>
              </a:ext>
            </a:extLst>
          </p:cNvPr>
          <p:cNvSpPr/>
          <p:nvPr/>
        </p:nvSpPr>
        <p:spPr>
          <a:xfrm>
            <a:off x="3091543" y="4976952"/>
            <a:ext cx="6470468" cy="57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Ausblick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8159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177D6-61C5-443B-BAA1-419A9752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714" y="2236509"/>
            <a:ext cx="8770571" cy="238498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13800" dirty="0"/>
              <a:t>GRÖSSER</a:t>
            </a:r>
            <a:endParaRPr lang="de-AT" sz="13800" dirty="0"/>
          </a:p>
        </p:txBody>
      </p:sp>
    </p:spTree>
    <p:extLst>
      <p:ext uri="{BB962C8B-B14F-4D97-AF65-F5344CB8AC3E}">
        <p14:creationId xmlns:p14="http://schemas.microsoft.com/office/powerpoint/2010/main" val="3676604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29A7F29-3937-40EA-86D4-A189D8F3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29" y="2236509"/>
            <a:ext cx="10246935" cy="238498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13800" i="1" dirty="0"/>
              <a:t>SCHNELLER</a:t>
            </a:r>
            <a:endParaRPr lang="de-AT" sz="13800" i="1" dirty="0"/>
          </a:p>
        </p:txBody>
      </p:sp>
    </p:spTree>
    <p:extLst>
      <p:ext uri="{BB962C8B-B14F-4D97-AF65-F5344CB8AC3E}">
        <p14:creationId xmlns:p14="http://schemas.microsoft.com/office/powerpoint/2010/main" val="3143623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4A5E96E-8B02-4BAA-A6C2-8D58CE00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92" y="2038546"/>
            <a:ext cx="11189616" cy="2384981"/>
          </a:xfrm>
        </p:spPr>
        <p:txBody>
          <a:bodyPr>
            <a:noAutofit/>
          </a:bodyPr>
          <a:lstStyle/>
          <a:p>
            <a:pPr algn="ctr"/>
            <a:r>
              <a:rPr lang="de-DE" sz="9600" dirty="0">
                <a:solidFill>
                  <a:schemeClr val="bg1"/>
                </a:solidFill>
              </a:rPr>
              <a:t>INTENSIVER</a:t>
            </a:r>
            <a:endParaRPr lang="de-AT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50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7D042B9-C88D-4769-8177-2F1052A0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72" y="671659"/>
            <a:ext cx="8770571" cy="238498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13800" dirty="0"/>
              <a:t>ABER:</a:t>
            </a:r>
            <a:endParaRPr lang="de-AT" sz="138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27F9921-9B76-4465-AA4C-38DB60E31C70}"/>
              </a:ext>
            </a:extLst>
          </p:cNvPr>
          <p:cNvSpPr txBox="1">
            <a:spLocks/>
          </p:cNvSpPr>
          <p:nvPr/>
        </p:nvSpPr>
        <p:spPr>
          <a:xfrm>
            <a:off x="1625873" y="3353586"/>
            <a:ext cx="8770571" cy="2384981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45000" lnSpcReduction="2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3800" dirty="0">
                <a:solidFill>
                  <a:schemeClr val="accent6">
                    <a:lumMod val="75000"/>
                  </a:schemeClr>
                </a:solidFill>
              </a:rPr>
              <a:t>Fokus</a:t>
            </a:r>
            <a:r>
              <a:rPr lang="de-DE" sz="13800" dirty="0"/>
              <a:t> nicht verlieren!</a:t>
            </a:r>
            <a:endParaRPr lang="de-AT" sz="13800" dirty="0"/>
          </a:p>
        </p:txBody>
      </p:sp>
    </p:spTree>
    <p:extLst>
      <p:ext uri="{BB962C8B-B14F-4D97-AF65-F5344CB8AC3E}">
        <p14:creationId xmlns:p14="http://schemas.microsoft.com/office/powerpoint/2010/main" val="1122668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66FDD4-CA9B-48BF-95A3-349F02A0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de-DE" dirty="0"/>
              <a:t>Praxisbeispiel: </a:t>
            </a:r>
            <a:br>
              <a:rPr lang="de-DE" dirty="0"/>
            </a:br>
            <a:r>
              <a:rPr lang="de-DE" dirty="0"/>
              <a:t>Virtual Reality</a:t>
            </a:r>
            <a:endParaRPr lang="de-AT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877CE8-5B18-4746-AF86-DDF3282B5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942" y="2781618"/>
            <a:ext cx="5271804" cy="2899092"/>
          </a:xfrm>
        </p:spPr>
        <p:txBody>
          <a:bodyPr>
            <a:normAutofit/>
          </a:bodyPr>
          <a:lstStyle/>
          <a:p>
            <a:r>
              <a:rPr lang="en-US" dirty="0"/>
              <a:t>Es </a:t>
            </a:r>
            <a:r>
              <a:rPr lang="en-US" dirty="0" err="1"/>
              <a:t>geht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darum</a:t>
            </a:r>
            <a:r>
              <a:rPr lang="en-US" dirty="0"/>
              <a:t>, </a:t>
            </a:r>
            <a:r>
              <a:rPr lang="en-US" dirty="0" err="1"/>
              <a:t>jede</a:t>
            </a:r>
            <a:r>
              <a:rPr lang="en-US" dirty="0"/>
              <a:t> </a:t>
            </a:r>
            <a:r>
              <a:rPr lang="en-US" dirty="0" err="1"/>
              <a:t>Stunde</a:t>
            </a:r>
            <a:r>
              <a:rPr lang="en-US" dirty="0"/>
              <a:t>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Trends </a:t>
            </a:r>
            <a:r>
              <a:rPr lang="en-US" dirty="0" err="1"/>
              <a:t>vorzustellen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Wir</a:t>
            </a:r>
            <a:r>
              <a:rPr lang="en-US" dirty="0"/>
              <a:t> alle </a:t>
            </a:r>
            <a:r>
              <a:rPr lang="en-US" dirty="0" err="1"/>
              <a:t>lieben</a:t>
            </a:r>
            <a:r>
              <a:rPr lang="en-US" dirty="0"/>
              <a:t> </a:t>
            </a:r>
            <a:r>
              <a:rPr lang="en-US" dirty="0" err="1"/>
              <a:t>Abwechslung</a:t>
            </a:r>
            <a:r>
              <a:rPr lang="en-US" dirty="0"/>
              <a:t>. Und </a:t>
            </a:r>
            <a:r>
              <a:rPr lang="en-US" dirty="0" err="1"/>
              <a:t>jede</a:t>
            </a:r>
            <a:r>
              <a:rPr lang="en-US" dirty="0"/>
              <a:t>*r </a:t>
            </a:r>
            <a:r>
              <a:rPr lang="en-US" dirty="0" err="1"/>
              <a:t>gestaltet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Abwechslung</a:t>
            </a:r>
            <a:r>
              <a:rPr lang="en-US" dirty="0"/>
              <a:t> </a:t>
            </a:r>
            <a:r>
              <a:rPr lang="en-US" dirty="0" err="1"/>
              <a:t>eben</a:t>
            </a:r>
            <a:r>
              <a:rPr lang="en-US" dirty="0"/>
              <a:t> </a:t>
            </a:r>
            <a:r>
              <a:rPr lang="en-US" dirty="0" err="1"/>
              <a:t>anders</a:t>
            </a:r>
            <a:r>
              <a:rPr lang="en-US" dirty="0"/>
              <a:t>.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nhaltsplatzhalter 4" descr="Ein Bild, das Person, drinnen, stehend enthält.&#10;&#10;Automatisch generierte Beschreibung">
            <a:extLst>
              <a:ext uri="{FF2B5EF4-FFF2-40B4-BE49-F238E27FC236}">
                <a16:creationId xmlns:a16="http://schemas.microsoft.com/office/drawing/2014/main" id="{FA7D12A1-F553-4624-8620-5AA381287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2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8255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BEE2E-963C-43C0-8399-F2144F414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Ich wünsche noch viel Freude im Umgang mit digitalen Medien und in der Entwicklung neuer</a:t>
            </a:r>
          </a:p>
          <a:p>
            <a:pPr algn="r"/>
            <a:r>
              <a:rPr lang="de-DE" sz="6000" b="1" dirty="0">
                <a:solidFill>
                  <a:schemeClr val="accent6">
                    <a:lumMod val="75000"/>
                  </a:schemeClr>
                </a:solidFill>
              </a:rPr>
              <a:t>Lern(t)räume!</a:t>
            </a:r>
            <a:endParaRPr lang="de-AT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1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778CF-3706-499C-B72D-FB7684AA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749" y="3939564"/>
            <a:ext cx="8770571" cy="1345269"/>
          </a:xfrm>
        </p:spPr>
        <p:txBody>
          <a:bodyPr/>
          <a:lstStyle/>
          <a:p>
            <a:pPr algn="r"/>
            <a:r>
              <a:rPr lang="de-DE" dirty="0"/>
              <a:t>Benjamin Brandic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EA871-FF07-4BC2-93F4-2B808219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810" y="5070511"/>
            <a:ext cx="4676510" cy="1345269"/>
          </a:xfrm>
        </p:spPr>
        <p:txBody>
          <a:bodyPr>
            <a:normAutofit lnSpcReduction="10000"/>
          </a:bodyPr>
          <a:lstStyle/>
          <a:p>
            <a:pPr algn="r"/>
            <a:r>
              <a:rPr lang="de-DE" dirty="0"/>
              <a:t>Präsentation nach dem </a:t>
            </a:r>
            <a:br>
              <a:rPr lang="de-DE" dirty="0"/>
            </a:br>
            <a:r>
              <a:rPr lang="de-DE" dirty="0"/>
              <a:t>Prinzip der </a:t>
            </a:r>
            <a:r>
              <a:rPr lang="de-DE" b="1" dirty="0"/>
              <a:t>Bilddidaktik</a:t>
            </a:r>
          </a:p>
          <a:p>
            <a:pPr algn="r"/>
            <a:r>
              <a:rPr lang="de-DE" sz="1400" b="1" i="1" dirty="0"/>
              <a:t>Inspiriert durch G. Lieber (2007)</a:t>
            </a:r>
            <a:endParaRPr lang="de-AT" sz="1400" b="1" i="1" dirty="0"/>
          </a:p>
        </p:txBody>
      </p:sp>
    </p:spTree>
    <p:extLst>
      <p:ext uri="{BB962C8B-B14F-4D97-AF65-F5344CB8AC3E}">
        <p14:creationId xmlns:p14="http://schemas.microsoft.com/office/powerpoint/2010/main" val="196365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nhaltsplatzhalter 24" descr="Ein Bild, das Decke, drinnen, Boden, Wand enthält.&#10;&#10;Automatisch generierte Beschreibung">
            <a:extLst>
              <a:ext uri="{FF2B5EF4-FFF2-40B4-BE49-F238E27FC236}">
                <a16:creationId xmlns:a16="http://schemas.microsoft.com/office/drawing/2014/main" id="{51B639C5-815F-4C3B-A0C5-F3410594E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D273C27-62BC-436D-ADB8-8EEC48CB7261}"/>
              </a:ext>
            </a:extLst>
          </p:cNvPr>
          <p:cNvSpPr/>
          <p:nvPr/>
        </p:nvSpPr>
        <p:spPr>
          <a:xfrm>
            <a:off x="-2" y="961535"/>
            <a:ext cx="9106293" cy="68815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/>
              <a:t>offener, helle Räumlichkeiten mit Wohlfühlgarantie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5304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drinnen, Wand, Regal enthält.&#10;&#10;Automatisch generierte Beschreibung">
            <a:extLst>
              <a:ext uri="{FF2B5EF4-FFF2-40B4-BE49-F238E27FC236}">
                <a16:creationId xmlns:a16="http://schemas.microsoft.com/office/drawing/2014/main" id="{A45F7470-7402-457D-8812-393127620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831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C1DE830-BE37-40A5-9F3B-A52799EF2F42}"/>
              </a:ext>
            </a:extLst>
          </p:cNvPr>
          <p:cNvSpPr/>
          <p:nvPr/>
        </p:nvSpPr>
        <p:spPr>
          <a:xfrm>
            <a:off x="3085706" y="254525"/>
            <a:ext cx="9106293" cy="876691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400" dirty="0"/>
              <a:t>Individuell gestalte Räumlichkeiten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45620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Person, computer, drinnen enthält.&#10;&#10;Automatisch generierte Beschreibung">
            <a:extLst>
              <a:ext uri="{FF2B5EF4-FFF2-40B4-BE49-F238E27FC236}">
                <a16:creationId xmlns:a16="http://schemas.microsoft.com/office/drawing/2014/main" id="{716ABC23-A5FD-4F60-8C8D-25B9CEE10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4" b="866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0F6DF4E-93DB-481A-A835-BB707BD2EB4F}"/>
              </a:ext>
            </a:extLst>
          </p:cNvPr>
          <p:cNvSpPr/>
          <p:nvPr/>
        </p:nvSpPr>
        <p:spPr>
          <a:xfrm>
            <a:off x="-2" y="5665510"/>
            <a:ext cx="9106293" cy="68815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/>
              <a:t>Büros in „Start-Up-Atmosphäre“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69922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drinnen, Arbeitstisch, mehrere enthält.&#10;&#10;Automatisch generierte Beschreibung">
            <a:extLst>
              <a:ext uri="{FF2B5EF4-FFF2-40B4-BE49-F238E27FC236}">
                <a16:creationId xmlns:a16="http://schemas.microsoft.com/office/drawing/2014/main" id="{6D1980B0-D7CB-423A-AA42-A6CD68C0C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52009C3-29BF-4F63-A599-CC001CEB69F4}"/>
              </a:ext>
            </a:extLst>
          </p:cNvPr>
          <p:cNvSpPr/>
          <p:nvPr/>
        </p:nvSpPr>
        <p:spPr>
          <a:xfrm>
            <a:off x="3085706" y="904974"/>
            <a:ext cx="9106293" cy="68815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400" dirty="0"/>
              <a:t>... oder doch lieber ein Massenbüro ?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0752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64390-39E6-4A59-B79C-29116521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84" y="339350"/>
            <a:ext cx="9353526" cy="3398260"/>
          </a:xfrm>
        </p:spPr>
        <p:txBody>
          <a:bodyPr>
            <a:normAutofit/>
          </a:bodyPr>
          <a:lstStyle/>
          <a:p>
            <a:r>
              <a:rPr lang="de-DE" sz="6000" dirty="0"/>
              <a:t>Vergessen wir die Ästhetik.</a:t>
            </a:r>
            <a:endParaRPr lang="de-AT" sz="6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23091E3-407E-4758-AD08-F0A01F3971AA}"/>
              </a:ext>
            </a:extLst>
          </p:cNvPr>
          <p:cNvSpPr txBox="1"/>
          <p:nvPr/>
        </p:nvSpPr>
        <p:spPr>
          <a:xfrm>
            <a:off x="5910606" y="5435866"/>
            <a:ext cx="592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/>
              <a:t>Zumindest für einen Augenblick ...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57766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30B5C4-E39E-49D7-811E-3E64AFD10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6368" y="2550298"/>
            <a:ext cx="9719264" cy="175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Was macht das Büro der Zukunft für uns zukunftsreich?</a:t>
            </a:r>
            <a:endParaRPr lang="de-A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4501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LeftStep">
      <a:dk1>
        <a:srgbClr val="000000"/>
      </a:dk1>
      <a:lt1>
        <a:srgbClr val="FFFFFF"/>
      </a:lt1>
      <a:dk2>
        <a:srgbClr val="321C1C"/>
      </a:dk2>
      <a:lt2>
        <a:srgbClr val="F1F0F3"/>
      </a:lt2>
      <a:accent1>
        <a:srgbClr val="87AB36"/>
      </a:accent1>
      <a:accent2>
        <a:srgbClr val="AFA02C"/>
      </a:accent2>
      <a:accent3>
        <a:srgbClr val="CE8441"/>
      </a:accent3>
      <a:accent4>
        <a:srgbClr val="BD3830"/>
      </a:accent4>
      <a:accent5>
        <a:srgbClr val="CE4174"/>
      </a:accent5>
      <a:accent6>
        <a:srgbClr val="BD309D"/>
      </a:accent6>
      <a:hlink>
        <a:srgbClr val="7956C6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Breitbild</PresentationFormat>
  <Paragraphs>80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Meiryo</vt:lpstr>
      <vt:lpstr>Corbel</vt:lpstr>
      <vt:lpstr>Symbol</vt:lpstr>
      <vt:lpstr>SketchLinesVTI</vt:lpstr>
      <vt:lpstr>Office 4.0</vt:lpstr>
      <vt:lpstr>Benjamin Brandic </vt:lpstr>
      <vt:lpstr>Programm</vt:lpstr>
      <vt:lpstr>PowerPoint-Präsentation</vt:lpstr>
      <vt:lpstr>PowerPoint-Präsentation</vt:lpstr>
      <vt:lpstr>PowerPoint-Präsentation</vt:lpstr>
      <vt:lpstr>PowerPoint-Präsentation</vt:lpstr>
      <vt:lpstr>Vergessen wir die Ästhetik.</vt:lpstr>
      <vt:lpstr>Was macht das Büro der Zukunft für uns zukunftsreich?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Moment einmal ...  Den Großteil davon gibt  es doch schon?</vt:lpstr>
      <vt:lpstr>Stimmt ...</vt:lpstr>
      <vt:lpstr>Was sind also nun die Eckpfeiler des „New Work“</vt:lpstr>
      <vt:lpstr>PowerPoint-Präsentation</vt:lpstr>
      <vt:lpstr>PowerPoint-Präsentation</vt:lpstr>
      <vt:lpstr>PowerPoint-Präsentation</vt:lpstr>
      <vt:lpstr>PowerPoint-Präsentation</vt:lpstr>
      <vt:lpstr>4.0 in der Schule</vt:lpstr>
      <vt:lpstr>Maschinenlernen in der Schule</vt:lpstr>
      <vt:lpstr>Das alles ist Zukunftsmusik!</vt:lpstr>
      <vt:lpstr>ABER</vt:lpstr>
      <vt:lpstr>Wir können Bewusstsein schaffen ...</vt:lpstr>
      <vt:lpstr>PowerPoint-Präsentation</vt:lpstr>
      <vt:lpstr>Technische Integration im Schulwesen und im OMAI Unterricht</vt:lpstr>
      <vt:lpstr>UND DARÜBER HINAUS?</vt:lpstr>
      <vt:lpstr>GRÖSSER</vt:lpstr>
      <vt:lpstr>SCHNELLER</vt:lpstr>
      <vt:lpstr>INTENSIVER</vt:lpstr>
      <vt:lpstr>ABER:</vt:lpstr>
      <vt:lpstr>Praxisbeispiel:  Virtual Reality</vt:lpstr>
      <vt:lpstr>PowerPoint-Präsentation</vt:lpstr>
      <vt:lpstr>Benjamin Brandic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4.0</dc:title>
  <dc:creator>Benjamin Brandic</dc:creator>
  <cp:lastModifiedBy>Benjamin Brandic</cp:lastModifiedBy>
  <cp:revision>22</cp:revision>
  <dcterms:created xsi:type="dcterms:W3CDTF">2021-02-06T13:03:40Z</dcterms:created>
  <dcterms:modified xsi:type="dcterms:W3CDTF">2021-02-13T12:04:57Z</dcterms:modified>
</cp:coreProperties>
</file>