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5" r:id="rId4"/>
  </p:sldMasterIdLst>
  <p:notesMasterIdLst>
    <p:notesMasterId r:id="rId31"/>
  </p:notesMasterIdLst>
  <p:sldIdLst>
    <p:sldId id="261" r:id="rId5"/>
    <p:sldId id="258" r:id="rId6"/>
    <p:sldId id="259" r:id="rId7"/>
    <p:sldId id="289" r:id="rId8"/>
    <p:sldId id="262" r:id="rId9"/>
    <p:sldId id="264" r:id="rId10"/>
    <p:sldId id="268" r:id="rId11"/>
    <p:sldId id="265" r:id="rId12"/>
    <p:sldId id="266" r:id="rId13"/>
    <p:sldId id="270" r:id="rId14"/>
    <p:sldId id="271" r:id="rId15"/>
    <p:sldId id="272" r:id="rId16"/>
    <p:sldId id="275" r:id="rId17"/>
    <p:sldId id="276" r:id="rId18"/>
    <p:sldId id="278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1" r:id="rId28"/>
    <p:sldId id="290" r:id="rId29"/>
    <p:sldId id="260" r:id="rId30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ial Narrow" panose="020B0606020202030204" pitchFamily="34" charset="0"/>
      <p:regular r:id="rId37"/>
      <p:bold r:id="rId38"/>
      <p:italic r:id="rId39"/>
      <p:boldItalic r:id="rId4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872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3423">
          <p15:clr>
            <a:srgbClr val="A4A3A4"/>
          </p15:clr>
        </p15:guide>
        <p15:guide id="5" orient="horz" pos="4041">
          <p15:clr>
            <a:srgbClr val="A4A3A4"/>
          </p15:clr>
        </p15:guide>
        <p15:guide id="6" orient="horz" pos="3985">
          <p15:clr>
            <a:srgbClr val="A4A3A4"/>
          </p15:clr>
        </p15:guide>
        <p15:guide id="7" orient="horz" pos="1585">
          <p15:clr>
            <a:srgbClr val="A4A3A4"/>
          </p15:clr>
        </p15:guide>
        <p15:guide id="8" orient="horz" pos="1898">
          <p15:clr>
            <a:srgbClr val="A4A3A4"/>
          </p15:clr>
        </p15:guide>
        <p15:guide id="9" orient="horz" pos="2904">
          <p15:clr>
            <a:srgbClr val="A4A3A4"/>
          </p15:clr>
        </p15:guide>
        <p15:guide id="10" orient="horz" pos="2966">
          <p15:clr>
            <a:srgbClr val="A4A3A4"/>
          </p15:clr>
        </p15:guide>
        <p15:guide id="11" orient="horz" pos="196">
          <p15:clr>
            <a:srgbClr val="A4A3A4"/>
          </p15:clr>
        </p15:guide>
        <p15:guide id="12" pos="5759">
          <p15:clr>
            <a:srgbClr val="A4A3A4"/>
          </p15:clr>
        </p15:guide>
        <p15:guide id="13" pos="645">
          <p15:clr>
            <a:srgbClr val="A4A3A4"/>
          </p15:clr>
        </p15:guide>
        <p15:guide id="14" pos="1338" userDrawn="1">
          <p15:clr>
            <a:srgbClr val="A4A3A4"/>
          </p15:clr>
        </p15:guide>
        <p15:guide id="15" pos="112">
          <p15:clr>
            <a:srgbClr val="A4A3A4"/>
          </p15:clr>
        </p15:guide>
        <p15:guide id="16" pos="1754">
          <p15:clr>
            <a:srgbClr val="A4A3A4"/>
          </p15:clr>
        </p15:guide>
        <p15:guide id="17" pos="55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41A"/>
    <a:srgbClr val="2FB200"/>
    <a:srgbClr val="4793C9"/>
    <a:srgbClr val="58B947"/>
    <a:srgbClr val="69B11F"/>
    <a:srgbClr val="4D4D4D"/>
    <a:srgbClr val="E3E6E9"/>
    <a:srgbClr val="717F8F"/>
    <a:srgbClr val="D11F56"/>
    <a:srgbClr val="7B7A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02" y="906"/>
      </p:cViewPr>
      <p:guideLst>
        <p:guide orient="horz" pos="1030"/>
        <p:guide orient="horz" pos="872"/>
        <p:guide orient="horz" pos="572"/>
        <p:guide orient="horz" pos="3423"/>
        <p:guide orient="horz" pos="4041"/>
        <p:guide orient="horz" pos="3985"/>
        <p:guide orient="horz" pos="1585"/>
        <p:guide orient="horz" pos="1898"/>
        <p:guide orient="horz" pos="2904"/>
        <p:guide orient="horz" pos="2966"/>
        <p:guide orient="horz" pos="196"/>
        <p:guide pos="5759"/>
        <p:guide pos="645"/>
        <p:guide pos="1338"/>
        <p:guide pos="112"/>
        <p:guide pos="1754"/>
        <p:guide pos="55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D6F46F-A9D2-40D5-B77D-0408DBED0B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61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6F46F-A9D2-40D5-B77D-0408DBED0B3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87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24088" y="1616075"/>
            <a:ext cx="6629399" cy="4732338"/>
          </a:xfrm>
          <a:prstGeom prst="rect">
            <a:avLst/>
          </a:prstGeom>
          <a:solidFill>
            <a:srgbClr val="B9BDC7">
              <a:alpha val="22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38154" y="2676525"/>
            <a:ext cx="6502400" cy="24098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>
                <a:solidFill>
                  <a:srgbClr val="717C93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065318" y="6348413"/>
            <a:ext cx="5788170" cy="623887"/>
          </a:xfrm>
          <a:prstGeom prst="rect">
            <a:avLst/>
          </a:prstGeom>
          <a:solidFill>
            <a:srgbClr val="717F8F">
              <a:alpha val="60000"/>
            </a:srgbClr>
          </a:solidFill>
        </p:spPr>
        <p:txBody>
          <a:bodyPr/>
          <a:lstStyle>
            <a:lvl1pPr>
              <a:defRPr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      </a:t>
            </a:r>
            <a:endParaRPr lang="de-DE" sz="2000">
              <a:solidFill>
                <a:srgbClr val="4D4D4D"/>
              </a:solidFill>
              <a:sym typeface="Wingdings 2" pitchFamily="18" charset="2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57" y="311150"/>
            <a:ext cx="2226062" cy="1073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384300"/>
            <a:ext cx="177800" cy="4965700"/>
          </a:xfrm>
          <a:prstGeom prst="rect">
            <a:avLst/>
          </a:prstGeom>
          <a:solidFill>
            <a:srgbClr val="9DC41A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flipH="1">
            <a:off x="177800" y="899172"/>
            <a:ext cx="7221538" cy="0"/>
          </a:xfrm>
          <a:prstGeom prst="line">
            <a:avLst/>
          </a:prstGeom>
          <a:noFill/>
          <a:ln w="9525">
            <a:solidFill>
              <a:srgbClr val="9DC4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7902" y="1273175"/>
            <a:ext cx="6576996" cy="5075238"/>
          </a:xfrm>
        </p:spPr>
        <p:txBody>
          <a:bodyPr/>
          <a:lstStyle>
            <a:lvl1pPr marL="266700" indent="-266700">
              <a:buClr>
                <a:srgbClr val="9DC41A"/>
              </a:buClr>
              <a:buFont typeface="Wingdings" pitchFamily="2" charset="2"/>
              <a:buChar char="§"/>
              <a:defRPr b="0"/>
            </a:lvl1pPr>
            <a:lvl2pPr marL="541338" indent="-274638">
              <a:buClr>
                <a:srgbClr val="717F8F"/>
              </a:buClr>
              <a:buSzPct val="80000"/>
              <a:buFont typeface="Wingdings" pitchFamily="2" charset="2"/>
              <a:buChar char="§"/>
              <a:defRPr sz="2000"/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49" y="269588"/>
            <a:ext cx="880988" cy="792000"/>
          </a:xfrm>
          <a:prstGeom prst="rect">
            <a:avLst/>
          </a:prstGeom>
        </p:spPr>
      </p:pic>
      <p:sp>
        <p:nvSpPr>
          <p:cNvPr id="8" name="Line 15"/>
          <p:cNvSpPr>
            <a:spLocks noChangeShapeType="1"/>
          </p:cNvSpPr>
          <p:nvPr userDrawn="1"/>
        </p:nvSpPr>
        <p:spPr bwMode="auto">
          <a:xfrm>
            <a:off x="977900" y="6561138"/>
            <a:ext cx="7874000" cy="0"/>
          </a:xfrm>
          <a:prstGeom prst="line">
            <a:avLst/>
          </a:prstGeom>
          <a:noFill/>
          <a:ln w="9525">
            <a:solidFill>
              <a:srgbClr val="9DC4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 userDrawn="1"/>
        </p:nvSpPr>
        <p:spPr bwMode="auto">
          <a:xfrm flipH="1">
            <a:off x="177800" y="899172"/>
            <a:ext cx="7221538" cy="0"/>
          </a:xfrm>
          <a:prstGeom prst="line">
            <a:avLst/>
          </a:prstGeom>
          <a:noFill/>
          <a:ln w="9525">
            <a:solidFill>
              <a:srgbClr val="9DC4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77902" y="1273175"/>
            <a:ext cx="6576996" cy="5075238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 baseline="0"/>
            </a:lvl1pPr>
            <a:lvl2pPr marL="541338" indent="-274638">
              <a:buClr>
                <a:srgbClr val="717F8F"/>
              </a:buClr>
              <a:buSzPct val="80000"/>
              <a:buFont typeface="Wingdings" pitchFamily="2" charset="2"/>
              <a:buChar char="§"/>
              <a:defRPr sz="2000"/>
            </a:lvl2pPr>
          </a:lstStyle>
          <a:p>
            <a:pPr lvl="0"/>
            <a:r>
              <a:rPr lang="de-DE"/>
              <a:t>Textmasterformate durch Klicken bearbeiten – ohne Aufzählungspunkte - Fließtex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1384300"/>
            <a:ext cx="177800" cy="4965700"/>
          </a:xfrm>
          <a:prstGeom prst="rect">
            <a:avLst/>
          </a:prstGeom>
          <a:solidFill>
            <a:srgbClr val="9DC41A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pitchFamily="34" charset="0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49" y="269588"/>
            <a:ext cx="880988" cy="792000"/>
          </a:xfrm>
          <a:prstGeom prst="rect">
            <a:avLst/>
          </a:prstGeom>
        </p:spPr>
      </p:pic>
      <p:sp>
        <p:nvSpPr>
          <p:cNvPr id="10" name="Line 15"/>
          <p:cNvSpPr>
            <a:spLocks noChangeShapeType="1"/>
          </p:cNvSpPr>
          <p:nvPr userDrawn="1"/>
        </p:nvSpPr>
        <p:spPr bwMode="auto">
          <a:xfrm>
            <a:off x="977900" y="6561138"/>
            <a:ext cx="7874000" cy="0"/>
          </a:xfrm>
          <a:prstGeom prst="line">
            <a:avLst/>
          </a:prstGeom>
          <a:noFill/>
          <a:ln w="9525">
            <a:solidFill>
              <a:srgbClr val="9DC41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268413"/>
            <a:ext cx="65659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rgbClr val="58B947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fontAlgn="base">
        <a:spcBef>
          <a:spcPct val="20000"/>
        </a:spcBef>
        <a:spcAft>
          <a:spcPct val="0"/>
        </a:spcAft>
        <a:buClr>
          <a:srgbClr val="717F8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33488" indent="-228600" algn="l" rtl="0" fontAlgn="base">
        <a:spcBef>
          <a:spcPct val="20000"/>
        </a:spcBef>
        <a:spcAft>
          <a:spcPct val="0"/>
        </a:spcAft>
        <a:buClr>
          <a:srgbClr val="58B94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414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akecode.microbit.org/projects/name-ta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61559-64952-59595-92805" TargetMode="External"/><Relationship Id="rId2" Type="http://schemas.openxmlformats.org/officeDocument/2006/relationships/hyperlink" Target="https://makecode.microbit.org/projects/d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code.microbit.org/projects/love-met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akecode.microbit.org/projects/micro-cha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microbit.eeducation.at/wiki/Schrittz%C3%A4hl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akecode.microbit.org/20448-85926-33748-0064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code.microbit.org/68223-44221-29337-6662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4vadviabCW73" TargetMode="External"/><Relationship Id="rId2" Type="http://schemas.openxmlformats.org/officeDocument/2006/relationships/hyperlink" Target="https://makecode.microbit.org/_5it0pxJPhFT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microbit.co.uk/td/lessons/hack-your-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microbit.eeducation.at/wiki/Audioalar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akecode.microbit.org/projects/reaction-tim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eeducation.at/wiki/Einfach_programmieren" TargetMode="External"/><Relationship Id="rId2" Type="http://schemas.openxmlformats.org/officeDocument/2006/relationships/hyperlink" Target="https://csunplugged.org/d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eeducation.at/images/f/f2/Buch-microbit_20180729.pdf" TargetMode="External"/><Relationship Id="rId2" Type="http://schemas.openxmlformats.org/officeDocument/2006/relationships/hyperlink" Target="https://microbit.org/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kecode.microbit.org/" TargetMode="External"/><Relationship Id="rId4" Type="http://schemas.openxmlformats.org/officeDocument/2006/relationships/hyperlink" Target="https://microbit.eeducation.at/wiki/Hauptsei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akecode.microbit.org/_X8pKiFWmkJF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Fotolia_37086582_L.jpg"/>
          <p:cNvPicPr>
            <a:picLocks noChangeAspect="1"/>
          </p:cNvPicPr>
          <p:nvPr/>
        </p:nvPicPr>
        <p:blipFill>
          <a:blip r:embed="rId3" cstate="screen"/>
          <a:srcRect l="1531"/>
          <a:stretch>
            <a:fillRect/>
          </a:stretch>
        </p:blipFill>
        <p:spPr>
          <a:xfrm>
            <a:off x="0" y="0"/>
            <a:ext cx="2125321" cy="2511846"/>
          </a:xfrm>
          <a:prstGeom prst="rect">
            <a:avLst/>
          </a:prstGeom>
        </p:spPr>
      </p:pic>
      <p:pic>
        <p:nvPicPr>
          <p:cNvPr id="11" name="Grafik 10" descr="festsaal-stredo.tif"/>
          <p:cNvPicPr>
            <a:picLocks noChangeAspect="1"/>
          </p:cNvPicPr>
          <p:nvPr/>
        </p:nvPicPr>
        <p:blipFill>
          <a:blip r:embed="rId4" cstate="screen">
            <a:extLst/>
          </a:blip>
          <a:srcRect t="22586" b="17713"/>
          <a:stretch>
            <a:fillRect/>
          </a:stretch>
        </p:blipFill>
        <p:spPr>
          <a:xfrm>
            <a:off x="0" y="5929092"/>
            <a:ext cx="2138363" cy="9719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10035"/>
            <a:ext cx="2124075" cy="1189608"/>
          </a:xfrm>
          <a:prstGeom prst="rect">
            <a:avLst/>
          </a:prstGeom>
        </p:spPr>
      </p:pic>
      <p:pic>
        <p:nvPicPr>
          <p:cNvPr id="1027" name="Picture 3" descr="C:\1- KPH-VIE-Layout\Bilddateien\architekturfotos-pia\gersthof\konferenz_2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10070" t="33463" b="16395"/>
          <a:stretch/>
        </p:blipFill>
        <p:spPr bwMode="auto">
          <a:xfrm>
            <a:off x="0" y="4913462"/>
            <a:ext cx="2140291" cy="954000"/>
          </a:xfrm>
          <a:prstGeom prst="rect">
            <a:avLst/>
          </a:prstGeom>
          <a:noFill/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897832"/>
            <a:ext cx="2138362" cy="954000"/>
          </a:xfrm>
          <a:prstGeom prst="rect">
            <a:avLst/>
          </a:prstGeom>
        </p:spPr>
      </p:pic>
      <p:pic>
        <p:nvPicPr>
          <p:cNvPr id="13" name="Grafik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32" y="3033241"/>
            <a:ext cx="5406183" cy="359115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74509" y="2168650"/>
            <a:ext cx="6069013" cy="17291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br>
              <a:rPr kumimoji="0" lang="de-AT" sz="3600" b="1" i="0" u="none" strike="noStrike" kern="0" cap="none" spc="0" normalizeH="0" baseline="0" noProof="0" dirty="0">
                <a:ln>
                  <a:noFill/>
                </a:ln>
                <a:solidFill>
                  <a:srgbClr val="717C93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br>
              <a:rPr kumimoji="0" lang="de-AT" sz="3600" b="1" i="0" u="none" strike="noStrike" kern="0" cap="none" spc="0" normalizeH="0" baseline="0" noProof="0" dirty="0">
                <a:ln>
                  <a:noFill/>
                </a:ln>
                <a:solidFill>
                  <a:srgbClr val="717C93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br>
              <a:rPr kumimoji="0" lang="de-AT" sz="3600" b="1" i="0" u="none" strike="noStrike" kern="0" cap="none" spc="0" normalizeH="0" baseline="0" noProof="0" dirty="0">
                <a:ln>
                  <a:noFill/>
                </a:ln>
                <a:solidFill>
                  <a:srgbClr val="717C93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lang="de-AT" sz="2800" dirty="0">
                <a:solidFill>
                  <a:srgbClr val="69B11F"/>
                </a:solidFill>
                <a:latin typeface="Calibri"/>
                <a:cs typeface="Calibri"/>
              </a:rPr>
              <a:t>                                                        </a:t>
            </a:r>
          </a:p>
          <a:p>
            <a:pPr lvl="0">
              <a:defRPr/>
            </a:pPr>
            <a:endParaRPr lang="de-AT" sz="2800" b="1" dirty="0">
              <a:solidFill>
                <a:srgbClr val="69B11F"/>
              </a:solidFill>
              <a:latin typeface="Calibri"/>
              <a:cs typeface="Calibri"/>
            </a:endParaRPr>
          </a:p>
          <a:p>
            <a:pPr lvl="0">
              <a:defRPr/>
            </a:pPr>
            <a:endParaRPr lang="de-DE" sz="2800" b="1" dirty="0">
              <a:solidFill>
                <a:srgbClr val="4793C9"/>
              </a:solidFill>
              <a:latin typeface="Calibri"/>
              <a:cs typeface="Calibri"/>
            </a:endParaRPr>
          </a:p>
          <a:p>
            <a:pPr lvl="0">
              <a:defRPr/>
            </a:pPr>
            <a:endParaRPr lang="de-DE" sz="2800" b="1" dirty="0">
              <a:solidFill>
                <a:srgbClr val="4793C9"/>
              </a:solidFill>
              <a:latin typeface="Calibri"/>
              <a:cs typeface="Calibri"/>
            </a:endParaRPr>
          </a:p>
          <a:p>
            <a:pPr lvl="0">
              <a:defRPr/>
            </a:pPr>
            <a:endParaRPr lang="de-DE" sz="2800" b="1" dirty="0">
              <a:solidFill>
                <a:srgbClr val="4793C9"/>
              </a:solidFill>
              <a:latin typeface="Calibri"/>
              <a:cs typeface="Calibri"/>
            </a:endParaRPr>
          </a:p>
          <a:p>
            <a:pPr lvl="0">
              <a:defRPr/>
            </a:pPr>
            <a:r>
              <a:rPr lang="de-DE" sz="2800" b="1" dirty="0">
                <a:solidFill>
                  <a:srgbClr val="4793C9"/>
                </a:solidFill>
                <a:latin typeface="Calibri"/>
                <a:cs typeface="Calibri"/>
              </a:rPr>
              <a:t>Computational </a:t>
            </a:r>
            <a:r>
              <a:rPr lang="de-DE" sz="2800" b="1" dirty="0" err="1">
                <a:solidFill>
                  <a:srgbClr val="4793C9"/>
                </a:solidFill>
                <a:latin typeface="Calibri"/>
                <a:cs typeface="Calibri"/>
              </a:rPr>
              <a:t>Thinking</a:t>
            </a:r>
            <a:r>
              <a:rPr lang="de-DE" sz="2800" b="1" dirty="0">
                <a:solidFill>
                  <a:srgbClr val="4793C9"/>
                </a:solidFill>
                <a:latin typeface="Calibri"/>
                <a:cs typeface="Calibri"/>
              </a:rPr>
              <a:t> in der Sek 1 </a:t>
            </a:r>
          </a:p>
          <a:p>
            <a:pPr lvl="0">
              <a:defRPr/>
            </a:pPr>
            <a:r>
              <a:rPr lang="de-DE" sz="1800" b="1" dirty="0">
                <a:solidFill>
                  <a:srgbClr val="4793C9"/>
                </a:solidFill>
                <a:latin typeface="Calibri"/>
                <a:cs typeface="Calibri"/>
              </a:rPr>
              <a:t>Matthias Hütthaler</a:t>
            </a:r>
          </a:p>
          <a:p>
            <a:pPr lvl="0">
              <a:defRPr/>
            </a:pPr>
            <a:r>
              <a:rPr lang="de-DE" sz="1800" b="1" dirty="0">
                <a:solidFill>
                  <a:srgbClr val="4793C9"/>
                </a:solidFill>
                <a:latin typeface="Calibri"/>
                <a:cs typeface="Calibri"/>
              </a:rPr>
              <a:t>7.12.2018</a:t>
            </a:r>
          </a:p>
          <a:p>
            <a:pPr lvl="0">
              <a:defRPr/>
            </a:pPr>
            <a:endParaRPr lang="de-AT" sz="2800" b="1" dirty="0">
              <a:solidFill>
                <a:srgbClr val="4793C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8000" y="958472"/>
            <a:ext cx="6187978" cy="5396029"/>
          </a:xfrm>
        </p:spPr>
        <p:txBody>
          <a:bodyPr lIns="0" tIns="0" rIns="0" bIns="0"/>
          <a:lstStyle/>
          <a:p>
            <a:pPr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Name Tag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Gib deinen Namen am Bildschirm aus.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show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string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https://makecode.microbit.org/projects/name-tag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https://makecode.microbit.org/_2ut2uu78y3i5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Erweiterung: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Gib deinen Namen und ein Muster aus</a:t>
            </a: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1F356B-56D8-4EFB-9E5D-8F7590B5C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78" y="1146561"/>
            <a:ext cx="1940022" cy="15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9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8000" y="958472"/>
            <a:ext cx="6187978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Smiley Buttons</a:t>
            </a: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Programmiere die Knöpfe „A“ und „B“ um per Smilie zu zeigen, ob du glücklich oder traurig bist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</a:t>
            </a: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on Button „A“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pressed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https://makecode.microbit.org/projects/smiley-buttons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https://makecode.microbit.org/_iC4f2m21UFM5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Erweiterung: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Was passiert, wenn du „A“ und „B“ gleichzeitig drückst?</a:t>
            </a: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18B15C-70ED-4C32-936A-C1DEA1AA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979" y="1284789"/>
            <a:ext cx="2186464" cy="17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5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8000" y="958472"/>
            <a:ext cx="6187978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 err="1">
                <a:solidFill>
                  <a:srgbClr val="4793C9"/>
                </a:solidFill>
                <a:latin typeface="Calibri"/>
                <a:cs typeface="Calibri"/>
              </a:rPr>
              <a:t>Dice</a:t>
            </a: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Verwandle den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micro:bit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in einen Würfel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on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shake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show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number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pick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random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https://makecode.microbit.org/projects/dice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3"/>
              </a:rPr>
              <a:t>https://makecode.microbit.org/61559-64952-59595-92805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Erweiterung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Würfel mit Variable: Befehl: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set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Variable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to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5D3132-C73A-4350-B7C9-F48C903F8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278" y="1745550"/>
            <a:ext cx="2203940" cy="11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8000" y="958472"/>
            <a:ext cx="6187978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Love Meter</a:t>
            </a: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Der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micro:bit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fühlt Liebe! Sobald man ihn berührt, zeigt er in Prozent an, wie verliebt man ist.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on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pin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pressed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https://makecode.microbit.org/projects/love-meter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https://makecode.microbit.org/22290-08159-98295-39999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Erweiterung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Beim Starten soll der Name des Programmes angezeigt werden.</a:t>
            </a: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9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7999" y="958472"/>
            <a:ext cx="6321063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Micro Chat</a:t>
            </a: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Verschicke oder empfange Nachrichten zu/von anderen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micro:bits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on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radio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received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string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radio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send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string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set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group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https://makecode.microbit.org/projects/micro-chat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https://makecode.microbit.org/32299-68927-83309-92160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Erweiterung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Schicke eine Zufallszahl</a:t>
            </a:r>
          </a:p>
          <a:p>
            <a:pPr marL="1412875" lvl="3" indent="0">
              <a:buNone/>
              <a:tabLst>
                <a:tab pos="1608138" algn="l"/>
              </a:tabLs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rPr>
              <a:t>Schicke eine zufällig berechnete Variable</a:t>
            </a: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FD7C75-B18F-4BCB-A95A-0753926FD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867" y="1875099"/>
            <a:ext cx="2115219" cy="155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4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7999" y="958472"/>
            <a:ext cx="6321063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Schrittzähler</a:t>
            </a: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Bei jedem Schritt wird ein Impuls (Schütteln gezählt, der am Display angezeigt wird.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change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Variable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by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https://microbit.eeducation.at/wiki/Schrittz%C3%A4hler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https://makecode.microbit.org/_80XgqLUKXF7c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Erweiterung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Wenn „A“ gedrückt wird, werden die Gesamtanzahl der Schritte angezeigt.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CDFB9B-83ED-40A6-AEC1-77ED3680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62" y="1703199"/>
            <a:ext cx="1938872" cy="19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7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7999" y="958472"/>
            <a:ext cx="6321063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 err="1">
                <a:solidFill>
                  <a:srgbClr val="4793C9"/>
                </a:solidFill>
                <a:latin typeface="Calibri"/>
                <a:cs typeface="Calibri"/>
              </a:rPr>
              <a:t>Coin</a:t>
            </a: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 Flipper</a:t>
            </a: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Simuliere den Münzwurf. Zeige Kopf oder Zahl an 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if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-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else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https://makecode.microbit.org/projects/coin-flipper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https://makecode.microbit.org/20448-85926-33748-00641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  <a:tabLst>
                <a:tab pos="266700" algn="l"/>
                <a:tab pos="1885950" algn="l"/>
              </a:tabLst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https://makecode.microbit.org/_2PrhcRU7h3sd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Erweiterung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Animation Münzwurf beim Starten, Knopf „A“ Ausgabe der Gesamtanzahl von „Kopf“, „B“ Gesamtanzahl „Zahl“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818EF3-1CC4-4CDF-B7DD-ACB035678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62" y="1776412"/>
            <a:ext cx="20478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8000" y="958472"/>
            <a:ext cx="6051012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Schere – Stein – Papier 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Nutze den Lagesensor um Schere –Stein – Papier zu spielen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Variable,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–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else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else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https://makecode.microbit.org/projects/rock-paper-scissors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https://makecode.microbit.org/68090-22280-98966-72878</a:t>
            </a: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FB0F48-0C83-4ADE-93E3-2D0A802D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94" y="1747776"/>
            <a:ext cx="2446092" cy="21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7999" y="958472"/>
            <a:ext cx="7455383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Essensbestellung</a:t>
            </a: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Wähle zufällig zwischen 5 Speisen. Die getroffene Auswahl soll am Display angezeigt werden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Variable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–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else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-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else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https://makecode.microbit.org/68223-44221-29337-66629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Erweiterung: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Deine Bestellung (getroffene Auswahl) soll am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micro:bit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der Kellnerin landen</a:t>
            </a: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99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7999" y="958472"/>
            <a:ext cx="7455383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Gewandempfehlung</a:t>
            </a: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Bei unter 5 Grad brauchst du eine Winterjacke, zw. 5&amp;15 Grad einen Pulli, zw. 15&amp;25 Grad ein T-Shirt,… Nutze den Temperatursensor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–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else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-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else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Vergleich (0=), and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https://makecode.microbit.org/_5hvDMo0hJRLh</a:t>
            </a: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7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computationalthinkers.com/wp-content/uploads/2016/01/ComputationalThinkingProductLogo.png">
            <a:extLst>
              <a:ext uri="{FF2B5EF4-FFF2-40B4-BE49-F238E27FC236}">
                <a16:creationId xmlns:a16="http://schemas.microsoft.com/office/drawing/2014/main" id="{C7A72A2B-8E84-441B-A007-21F35D27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44" y="925974"/>
            <a:ext cx="5619507" cy="561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7999" y="958472"/>
            <a:ext cx="7455383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Klick Meter</a:t>
            </a: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Nach einem Countdown soll für 4 Sekunden erfasst werden, welcher Spieler (A,B) öfter seine Taste drückt. Der ermittelte Sieger soll angezeigt werden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–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else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-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else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Variable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to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https://makecode.microbit.org/27518-04795-34364-91884</a:t>
            </a: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0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7999" y="958472"/>
            <a:ext cx="7455383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Heißer Draht</a:t>
            </a: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Berührst du den Draht, wird ein X am Display angezeigt. Die Fehler werden ebenfalls ausgegeben.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on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pin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pressed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https://codeclubprojects.org/en-GB/microbit/frustration/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https://makecode.microbit.org/_5it0pxJPhFTx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266700" lvl="1" indent="0">
              <a:buNone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3"/>
              </a:rPr>
              <a:t>https://makecode.microbit.org/_4vadviabCW73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266700" lvl="1" indent="0">
              <a:buNone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rPr>
              <a:t>Erweiterung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Bei 5 Fehlversuchen soll „Game Over“ ausgegeben werden.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Cheat Modus: Bei Taste B wird ein Versuch weniger gezählt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8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7999" y="958472"/>
            <a:ext cx="8022543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Hacke deine </a:t>
            </a:r>
            <a:r>
              <a:rPr lang="de-DE" dirty="0" err="1">
                <a:solidFill>
                  <a:srgbClr val="4793C9"/>
                </a:solidFill>
                <a:latin typeface="Calibri"/>
                <a:cs typeface="Calibri"/>
              </a:rPr>
              <a:t>Kopfhöhrer</a:t>
            </a: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de-DE" sz="2000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Mache Licht zu Musik! 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Licht &lt;64 Mittleres D; Licht &lt;96 Mittleres E,…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Light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level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(256 mögliche Werte),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play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Tone </a:t>
            </a:r>
          </a:p>
          <a:p>
            <a:pPr marL="0" indent="0">
              <a:buNone/>
              <a:tabLst>
                <a:tab pos="266700" algn="l"/>
              </a:tabLst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tabLst>
                <a:tab pos="266700" algn="l"/>
              </a:tabLst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https://www.microbit.co.uk/td/lessons/hack-your-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headphones/activity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https://microbit.eeducation.at/wiki/Hack_deine_Kopfh%C3%B6rer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https://makecode.microbit.org/95238-71925-61985-73705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FEF111-DAEE-4DF1-AADC-16AC56BFA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569" y="1250065"/>
            <a:ext cx="2695953" cy="15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70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8000" y="958472"/>
            <a:ext cx="5915950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Verschlussüberwachung</a:t>
            </a:r>
          </a:p>
          <a:p>
            <a:pPr marL="0" indent="0">
              <a:buNone/>
            </a:pPr>
            <a:endParaRPr lang="de-DE" sz="2000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Überwache dein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Federpenal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 Bei einer Bewegung schlägt der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micro:bit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Alarm.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Befehl(e):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while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do,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play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tone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tabLst>
                <a:tab pos="266700" algn="l"/>
              </a:tabLst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https://microbit.eeducation.at/wiki/Audioalarm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tabLst>
                <a:tab pos="266700" algn="l"/>
              </a:tabLst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https://makecode.microbit.org/00525-47296-49328-34603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D5D179-144E-4889-9914-E137F77B4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50" y="1539432"/>
            <a:ext cx="2215103" cy="16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74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7999" y="958472"/>
            <a:ext cx="8022543" cy="5396029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Reaktionsspiel</a:t>
            </a:r>
          </a:p>
          <a:p>
            <a:pPr marL="0" indent="0">
              <a:buNone/>
            </a:pPr>
            <a:endParaRPr lang="de-DE" sz="2000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Aufgabenstellung: 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Erstelle ein Spiel zum Erfassen Reaktion der Lernenden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tabLst>
                <a:tab pos="266700" algn="l"/>
              </a:tabLst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https://makecode.microbit.org/projects/reaction-time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tabLst>
                <a:tab pos="266700" algn="l"/>
              </a:tabLst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https://makecode.microbit.org/01883-96307-18526-62450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FC4442-6645-4B75-B276-C7A09E62D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45" y="1615632"/>
            <a:ext cx="1921397" cy="13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9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C859AE-E804-4F69-8211-FAC84554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Lego </a:t>
            </a:r>
            <a:r>
              <a:rPr lang="de-DE" dirty="0" err="1">
                <a:solidFill>
                  <a:srgbClr val="4793C9"/>
                </a:solidFill>
                <a:latin typeface="Calibri"/>
                <a:cs typeface="Calibri"/>
              </a:rPr>
              <a:t>WeDo</a:t>
            </a: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 2.0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Motorisierte Lego Modelle mit einfacher Programmierumgebung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7-12 Jährige Kinder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Ein Set für 2-4 Lernende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280 Elemente: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Smarthub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Motor, Bewegungs- u. Neigungssensor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Technische Voraussetzungen: Bluetooth 4.0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22808A-C3D3-499D-BF25-E47EC8A49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73" y="1273175"/>
            <a:ext cx="1876425" cy="1600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17DFEF-B001-4F4F-AE68-A240963D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673" y="5188834"/>
            <a:ext cx="22193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4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784475" y="1635125"/>
            <a:ext cx="6056079" cy="947165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AT" dirty="0">
                <a:latin typeface="Calibri"/>
                <a:cs typeface="Calibri"/>
              </a:rPr>
            </a:br>
            <a:br>
              <a:rPr lang="de-AT" dirty="0">
                <a:latin typeface="Calibri"/>
                <a:cs typeface="Calibri"/>
              </a:rPr>
            </a:br>
            <a:br>
              <a:rPr lang="de-AT" dirty="0">
                <a:latin typeface="Calibri"/>
                <a:cs typeface="Calibri"/>
              </a:rPr>
            </a:br>
            <a:br>
              <a:rPr lang="de-AT" dirty="0">
                <a:latin typeface="Calibri"/>
                <a:cs typeface="Calibri"/>
              </a:rPr>
            </a:br>
            <a:br>
              <a:rPr lang="de-AT" sz="3200" dirty="0">
                <a:latin typeface="Calibri"/>
                <a:cs typeface="Calibri"/>
              </a:rPr>
            </a:br>
            <a:r>
              <a:rPr lang="de-AT" sz="2800" dirty="0">
                <a:solidFill>
                  <a:srgbClr val="4793C9"/>
                </a:solidFill>
                <a:latin typeface="Calibri"/>
                <a:cs typeface="Calibri"/>
              </a:rPr>
              <a:t>Danke für Ihre Aufmerksamkeit!</a:t>
            </a: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03" y="3656352"/>
            <a:ext cx="3784951" cy="2514220"/>
          </a:xfrm>
          <a:prstGeom prst="rect">
            <a:avLst/>
          </a:prstGeom>
        </p:spPr>
      </p:pic>
      <p:pic>
        <p:nvPicPr>
          <p:cNvPr id="13" name="Grafik 12" descr="Fotolia_37086582_L.jpg"/>
          <p:cNvPicPr>
            <a:picLocks noChangeAspect="1"/>
          </p:cNvPicPr>
          <p:nvPr/>
        </p:nvPicPr>
        <p:blipFill>
          <a:blip r:embed="rId3" cstate="screen"/>
          <a:srcRect l="1531"/>
          <a:stretch>
            <a:fillRect/>
          </a:stretch>
        </p:blipFill>
        <p:spPr>
          <a:xfrm>
            <a:off x="0" y="1"/>
            <a:ext cx="2125320" cy="2511845"/>
          </a:xfrm>
          <a:prstGeom prst="rect">
            <a:avLst/>
          </a:prstGeom>
        </p:spPr>
      </p:pic>
      <p:pic>
        <p:nvPicPr>
          <p:cNvPr id="14" name="Grafik 13" descr="festsaal-stredo.tif"/>
          <p:cNvPicPr>
            <a:picLocks noChangeAspect="1"/>
          </p:cNvPicPr>
          <p:nvPr/>
        </p:nvPicPr>
        <p:blipFill>
          <a:blip r:embed="rId4" cstate="screen">
            <a:extLst/>
          </a:blip>
          <a:srcRect t="22586" b="17713"/>
          <a:stretch>
            <a:fillRect/>
          </a:stretch>
        </p:blipFill>
        <p:spPr>
          <a:xfrm>
            <a:off x="0" y="5929092"/>
            <a:ext cx="2138363" cy="97199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10035"/>
            <a:ext cx="2124075" cy="1189608"/>
          </a:xfrm>
          <a:prstGeom prst="rect">
            <a:avLst/>
          </a:prstGeom>
        </p:spPr>
      </p:pic>
      <p:pic>
        <p:nvPicPr>
          <p:cNvPr id="18" name="Picture 3" descr="C:\1- KPH-VIE-Layout\Bilddateien\architekturfotos-pia\gersthof\konferenz_2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10070" t="33463" b="16395"/>
          <a:stretch/>
        </p:blipFill>
        <p:spPr bwMode="auto">
          <a:xfrm>
            <a:off x="0" y="4913462"/>
            <a:ext cx="2140291" cy="954000"/>
          </a:xfrm>
          <a:prstGeom prst="rect">
            <a:avLst/>
          </a:prstGeom>
          <a:noFill/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897832"/>
            <a:ext cx="2138362" cy="95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977900" y="1384299"/>
            <a:ext cx="7475220" cy="4941889"/>
          </a:xfrm>
        </p:spPr>
        <p:txBody>
          <a:bodyPr lIns="0" tIns="0" rIns="0" bIns="0"/>
          <a:lstStyle/>
          <a:p>
            <a:pPr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Computational </a:t>
            </a:r>
            <a:r>
              <a:rPr lang="de-DE" dirty="0" err="1">
                <a:solidFill>
                  <a:srgbClr val="4793C9"/>
                </a:solidFill>
                <a:latin typeface="Calibri"/>
                <a:cs typeface="Calibri"/>
              </a:rPr>
              <a:t>Thinking</a:t>
            </a: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 und Schule</a:t>
            </a:r>
          </a:p>
          <a:p>
            <a:pPr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CT außerhalb der Informatik sehr relevant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Altersgemäße Aufarbeitung der Konzepte der Computerwissenschaft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Durch Einsatz von Robotern, Software,… möglich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Ähnlichkeiten zu „mathematischen Denken“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Bereich der verbindlichen Übung „digitale Grundbildung“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indent="0">
              <a:buNone/>
            </a:pPr>
            <a:endParaRPr lang="de-DE" dirty="0">
              <a:latin typeface="Arial Narrow" pitchFamily="34" charset="0"/>
            </a:endParaRPr>
          </a:p>
          <a:p>
            <a:endParaRPr lang="de-DE" dirty="0">
              <a:latin typeface="Arial Narrow" pitchFamily="34" charset="0"/>
            </a:endParaRPr>
          </a:p>
          <a:p>
            <a:pPr indent="0">
              <a:buNone/>
            </a:pPr>
            <a:endParaRPr lang="de-DE" b="1" dirty="0">
              <a:latin typeface="Arial Narrow" pitchFamily="34" charset="0"/>
            </a:endParaRPr>
          </a:p>
          <a:p>
            <a:pPr>
              <a:buNone/>
            </a:pPr>
            <a:endParaRPr lang="de-DE" b="1" dirty="0">
              <a:latin typeface="Arial Narrow" pitchFamily="34" charset="0"/>
            </a:endParaRPr>
          </a:p>
          <a:p>
            <a:pPr>
              <a:buNone/>
            </a:pPr>
            <a:endParaRPr lang="de-DE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57FDDF6-E59C-4705-ACC0-74700FCFD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1" y="1273175"/>
            <a:ext cx="7506341" cy="5075238"/>
          </a:xfrm>
        </p:spPr>
        <p:txBody>
          <a:bodyPr/>
          <a:lstStyle/>
          <a:p>
            <a:pPr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Wie soll unterrichtet werden?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Neue, praxisrelevante, dem Lernfortschritt angepasste Problemstellungen sollen gelöst werden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Veränderte Rolle der Lehrkraft:  geeignete Aufgaben finden und stellen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Methoden: projektorientierter Unterricht, Teamarbeit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 allen Schulstufen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Programmierung wesentlicher Teil es Informatischen Denkens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Ermächtigung, Technologie zu bestimmen anstatt von Technologie bestimmt zu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6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508000" y="222250"/>
            <a:ext cx="6869113" cy="606425"/>
          </a:xfrm>
          <a:prstGeom prst="rect">
            <a:avLst/>
          </a:prstGeom>
        </p:spPr>
        <p:txBody>
          <a:bodyPr wrap="none" lIns="0" tIns="0" rIns="0" bIns="0" anchor="b"/>
          <a:lstStyle/>
          <a:p>
            <a:endParaRPr lang="de-DE" sz="2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338995-0201-4DAF-BE53-16BBC0BC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1" y="1273175"/>
            <a:ext cx="7781087" cy="50752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Möglichkeiten zum Einstieg</a:t>
            </a:r>
          </a:p>
          <a:p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Ohne Roboter, Programm,…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sym typeface="Wingdings" panose="05000000000000000000" pitchFamily="2" charset="2"/>
              </a:rPr>
              <a:t>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sym typeface="Wingdings" panose="05000000000000000000" pitchFamily="2" charset="2"/>
              </a:rPr>
              <a:t>Arbeiten mit der Sprache 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Exakte Formulierungen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https://csunplugged.org/de/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- Sammlung kostenloser Lehrmaterialien, ohne Strom ;-)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hlinkClick r:id="rId3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3"/>
              </a:rPr>
              <a:t>https://microbit.eeducation.at/wiki/Einfach_programmieren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587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89548" y="1191127"/>
            <a:ext cx="3982452" cy="5135062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dirty="0">
                <a:solidFill>
                  <a:srgbClr val="4793C9"/>
                </a:solidFill>
                <a:latin typeface="Calibri"/>
                <a:cs typeface="Calibri"/>
              </a:rPr>
              <a:t>It's me, BBC </a:t>
            </a:r>
            <a:r>
              <a:rPr lang="en-US" dirty="0" err="1">
                <a:solidFill>
                  <a:srgbClr val="4793C9"/>
                </a:solidFill>
                <a:latin typeface="Calibri"/>
                <a:cs typeface="Calibri"/>
              </a:rPr>
              <a:t>micro:bit</a:t>
            </a:r>
            <a:r>
              <a:rPr lang="en-US" dirty="0">
                <a:solidFill>
                  <a:srgbClr val="4793C9"/>
                </a:solidFill>
                <a:latin typeface="Calibri"/>
                <a:cs typeface="Calibri"/>
              </a:rPr>
              <a:t>! </a:t>
            </a:r>
          </a:p>
          <a:p>
            <a:endParaRPr lang="en-US" dirty="0">
              <a:solidFill>
                <a:srgbClr val="4793C9"/>
              </a:solidFill>
              <a:latin typeface="Calibri"/>
              <a:cs typeface="Calibri"/>
            </a:endParaRPr>
          </a:p>
          <a:p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Einplatinencomputer von BBC entwickelt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Ziel: Verbesserung der Schulbildung im Bereich IKT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Seit 2016 über 1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Mio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micro:bits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in GB (11-12 jährige)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Preis ~25€</a:t>
            </a:r>
          </a:p>
          <a:p>
            <a:pPr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pPr>
              <a:buNone/>
            </a:pPr>
            <a:endParaRPr lang="de-DE" dirty="0">
              <a:latin typeface="Arial Narrow" pitchFamily="34" charset="0"/>
            </a:endParaRPr>
          </a:p>
        </p:txBody>
      </p:sp>
      <p:pic>
        <p:nvPicPr>
          <p:cNvPr id="1026" name="Picture 2" descr="https://microbit.eeducation.at/images/1/1c/Hardware_microbit.png">
            <a:extLst>
              <a:ext uri="{FF2B5EF4-FFF2-40B4-BE49-F238E27FC236}">
                <a16:creationId xmlns:a16="http://schemas.microsoft.com/office/drawing/2014/main" id="{C535618B-C4D3-42B3-8B59-D8C8B535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6006"/>
            <a:ext cx="3616985" cy="587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0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89548" y="1191127"/>
            <a:ext cx="8157410" cy="5135062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dirty="0" err="1">
                <a:solidFill>
                  <a:srgbClr val="4793C9"/>
                </a:solidFill>
                <a:latin typeface="Calibri"/>
                <a:cs typeface="Calibri"/>
              </a:rPr>
              <a:t>Verbindung</a:t>
            </a:r>
            <a:r>
              <a:rPr lang="en-US" dirty="0">
                <a:solidFill>
                  <a:srgbClr val="4793C9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793C9"/>
                </a:solidFill>
                <a:latin typeface="Calibri"/>
                <a:cs typeface="Calibri"/>
              </a:rPr>
              <a:t>zwischen</a:t>
            </a:r>
            <a:r>
              <a:rPr lang="en-US" dirty="0">
                <a:solidFill>
                  <a:srgbClr val="4793C9"/>
                </a:solidFill>
                <a:latin typeface="Calibri"/>
                <a:cs typeface="Calibri"/>
              </a:rPr>
              <a:t> Coding &amp; Making </a:t>
            </a:r>
          </a:p>
          <a:p>
            <a:endParaRPr lang="en-US" dirty="0">
              <a:solidFill>
                <a:srgbClr val="4793C9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de-DE" dirty="0">
              <a:solidFill>
                <a:srgbClr val="4793C9"/>
              </a:solidFill>
              <a:latin typeface="Calibri"/>
              <a:cs typeface="Calibri"/>
            </a:endParaRPr>
          </a:p>
          <a:p>
            <a:pPr>
              <a:buNone/>
            </a:pPr>
            <a:endParaRPr lang="de-DE" dirty="0">
              <a:latin typeface="Arial Narrow" pitchFamily="34" charset="0"/>
            </a:endParaRPr>
          </a:p>
        </p:txBody>
      </p:sp>
      <p:pic>
        <p:nvPicPr>
          <p:cNvPr id="2052" name="Picture 4" descr="Datei:Halloweenmaske microbit.jpg">
            <a:extLst>
              <a:ext uri="{FF2B5EF4-FFF2-40B4-BE49-F238E27FC236}">
                <a16:creationId xmlns:a16="http://schemas.microsoft.com/office/drawing/2014/main" id="{53F2FBF0-605B-430B-BF8B-3F88921B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6" y="3901633"/>
            <a:ext cx="2035189" cy="25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480FCA1-C775-4776-BD97-833F59E90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973" y="3901633"/>
            <a:ext cx="2628136" cy="1727529"/>
          </a:xfrm>
          <a:prstGeom prst="rect">
            <a:avLst/>
          </a:prstGeom>
        </p:spPr>
      </p:pic>
      <p:pic>
        <p:nvPicPr>
          <p:cNvPr id="2056" name="Picture 8" descr="Datei:The watch 16.png">
            <a:extLst>
              <a:ext uri="{FF2B5EF4-FFF2-40B4-BE49-F238E27FC236}">
                <a16:creationId xmlns:a16="http://schemas.microsoft.com/office/drawing/2014/main" id="{87052A29-7D71-4B54-8E83-C2611CBA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32" y="1779608"/>
            <a:ext cx="2887918" cy="17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9BBED43-A026-49D2-8717-9A5D68D4D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973" y="1778445"/>
            <a:ext cx="2628136" cy="17652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CEC6F3-B818-4516-BAF8-BFED7D75F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780" y="3901633"/>
            <a:ext cx="2886178" cy="24768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FB05F9-960C-47B7-8182-FF02754B5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80" y="1778445"/>
            <a:ext cx="2343433" cy="17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3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834390" y="958055"/>
            <a:ext cx="7475220" cy="4941889"/>
          </a:xfrm>
        </p:spPr>
        <p:txBody>
          <a:bodyPr lIns="0" tIns="0" rIns="0" bIns="0"/>
          <a:lstStyle/>
          <a:p>
            <a:pPr>
              <a:buNone/>
            </a:pP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Wichtige Links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tabLst>
                <a:tab pos="265113" algn="l"/>
              </a:tabLs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Hauptseite 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https://microbit.org/de/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  <a:tabLst>
                <a:tab pos="265113" algn="l"/>
              </a:tabLst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micro:bit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- Das Schulbuch </a:t>
            </a:r>
            <a:r>
              <a:rPr lang="de-DE" dirty="0">
                <a:solidFill>
                  <a:srgbClr val="9DC41A"/>
                </a:solidFill>
                <a:latin typeface="Arial Narrow" pitchFamily="34" charset="0"/>
              </a:rPr>
              <a:t>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3"/>
              </a:rPr>
              <a:t>ttps://microbit.eeducation.at/images/f/f2/Buch-microbit_20180729.pdf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Wiki zum Schulbuch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4"/>
              </a:rPr>
              <a:t>https://microbit.eeducation.at/wiki/Hauptseite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  <a:tabLst>
                <a:tab pos="265113" algn="l"/>
              </a:tabLst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tabLst>
                <a:tab pos="265113" algn="l"/>
              </a:tabLs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Die Programmierumgebung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  <a:hlinkClick r:id="rId5"/>
              </a:rPr>
              <a:t>https://makecode.microbit.org/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n-ea"/>
              <a:cs typeface="+mn-cs"/>
            </a:endParaRPr>
          </a:p>
          <a:p>
            <a:pPr marL="274638" lvl="1" indent="0">
              <a:buNone/>
              <a:tabLst>
                <a:tab pos="541338" algn="l"/>
              </a:tabLst>
            </a:pPr>
            <a:endParaRPr lang="de-DE" sz="2400" u="sng" dirty="0">
              <a:solidFill>
                <a:srgbClr val="2FB200"/>
              </a:solidFill>
              <a:latin typeface="Arial Narrow" pitchFamily="34" charset="0"/>
            </a:endParaRPr>
          </a:p>
          <a:p>
            <a:pPr marL="274638" lvl="1" indent="0">
              <a:buNone/>
              <a:tabLst>
                <a:tab pos="541338" algn="l"/>
              </a:tabLst>
            </a:pPr>
            <a:endParaRPr lang="de-DE" sz="2400" u="sng" dirty="0">
              <a:solidFill>
                <a:srgbClr val="2FB200"/>
              </a:solidFill>
              <a:latin typeface="Arial Narrow" pitchFamily="34" charset="0"/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2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/>
          <p:cNvSpPr>
            <a:spLocks noGrp="1"/>
          </p:cNvSpPr>
          <p:nvPr>
            <p:ph idx="1"/>
          </p:nvPr>
        </p:nvSpPr>
        <p:spPr>
          <a:xfrm>
            <a:off x="508000" y="1143667"/>
            <a:ext cx="6963611" cy="4941889"/>
          </a:xfrm>
        </p:spPr>
        <p:txBody>
          <a:bodyPr lIns="0" tIns="0" rIns="0" bIns="0"/>
          <a:lstStyle/>
          <a:p>
            <a:pPr>
              <a:buNone/>
            </a:pPr>
            <a:r>
              <a:rPr lang="de-DE" dirty="0" err="1">
                <a:solidFill>
                  <a:srgbClr val="4793C9"/>
                </a:solidFill>
                <a:latin typeface="Calibri"/>
                <a:cs typeface="Calibri"/>
              </a:rPr>
              <a:t>Flashing</a:t>
            </a:r>
            <a:r>
              <a:rPr lang="de-DE" dirty="0">
                <a:solidFill>
                  <a:srgbClr val="4793C9"/>
                </a:solidFill>
                <a:latin typeface="Calibri"/>
                <a:cs typeface="Calibri"/>
              </a:rPr>
              <a:t> Heart</a:t>
            </a: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Aufgabenstellung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Es soll dauerhaft ein 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blinkendes Herz am Display angezeigt werden.</a:t>
            </a: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Befehl(e)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show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icon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show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leds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Tutorial: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https://makecode.microbit.org/projects/flashing-heart</a:t>
            </a:r>
          </a:p>
          <a:p>
            <a:pPr>
              <a:buNone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Fertige Lösung: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hlinkClick r:id="rId2"/>
              </a:rPr>
              <a:t>https://makecode.microbit.org/_X8pKiFWmkJFs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D35DCC-E555-4F0E-93B7-46511902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825" y="1143667"/>
            <a:ext cx="2027571" cy="16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33945"/>
      </p:ext>
    </p:extLst>
  </p:cSld>
  <p:clrMapOvr>
    <a:masterClrMapping/>
  </p:clrMapOvr>
</p:sld>
</file>

<file path=ppt/theme/theme1.xml><?xml version="1.0" encoding="utf-8"?>
<a:theme xmlns:a="http://schemas.openxmlformats.org/drawingml/2006/main" name="4_f&amp;w-kph-design">
  <a:themeElements>
    <a:clrScheme name="kphvie-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8B947"/>
      </a:hlink>
      <a:folHlink>
        <a:srgbClr val="99CC00"/>
      </a:folHlink>
    </a:clrScheme>
    <a:fontScheme name="4_f&amp;w-kph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phvi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hvi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hvie-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8B94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505528BE12B845B8A29D751376137C" ma:contentTypeVersion="2" ma:contentTypeDescription="Ein neues Dokument erstellen." ma:contentTypeScope="" ma:versionID="4518d06c071f8af42b1a3e9b0304971b">
  <xsd:schema xmlns:xsd="http://www.w3.org/2001/XMLSchema" xmlns:xs="http://www.w3.org/2001/XMLSchema" xmlns:p="http://schemas.microsoft.com/office/2006/metadata/properties" xmlns:ns2="5a7edc88-8f4b-490c-afab-baf2b7dc5fa8" targetNamespace="http://schemas.microsoft.com/office/2006/metadata/properties" ma:root="true" ma:fieldsID="b010809cb246729d2dc29ab6db80667f" ns2:_="">
    <xsd:import namespace="5a7edc88-8f4b-490c-afab-baf2b7dc5f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edc88-8f4b-490c-afab-baf2b7dc5f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F751E1-817F-4E54-8BB5-DDF9CE3B0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446FD8-054E-4B45-8862-B426AA536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7edc88-8f4b-490c-afab-baf2b7dc5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F02048-4798-4574-9EB6-585EC05F5558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5a7edc88-8f4b-490c-afab-baf2b7dc5fa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f&amp;w-kph-design</Template>
  <TotalTime>0</TotalTime>
  <Words>1055</Words>
  <Application>Microsoft Office PowerPoint</Application>
  <PresentationFormat>Bildschirmpräsentation (4:3)</PresentationFormat>
  <Paragraphs>246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Wingdings 2</vt:lpstr>
      <vt:lpstr>Calibri</vt:lpstr>
      <vt:lpstr>Arial</vt:lpstr>
      <vt:lpstr>Arial Narrow</vt:lpstr>
      <vt:lpstr>Wingdings</vt:lpstr>
      <vt:lpstr>4_f&amp;w-kph-design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Danke für Ihre Aufmerksamkeit!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tragen Sie bitte den Titel ein – Maximal 2-zeilig</dc:title>
  <dc:creator>User</dc:creator>
  <cp:lastModifiedBy>Matthias</cp:lastModifiedBy>
  <cp:revision>131</cp:revision>
  <dcterms:created xsi:type="dcterms:W3CDTF">2013-02-25T12:22:33Z</dcterms:created>
  <dcterms:modified xsi:type="dcterms:W3CDTF">2018-12-06T18:18:07Z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0x010100DA505528BE12B845B8A29D751376137C</vt:lpwstr>
  </property>
</Properties>
</file>