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79" r:id="rId7"/>
    <p:sldId id="260" r:id="rId8"/>
    <p:sldId id="265" r:id="rId9"/>
    <p:sldId id="261" r:id="rId10"/>
    <p:sldId id="285" r:id="rId11"/>
    <p:sldId id="262" r:id="rId12"/>
    <p:sldId id="263" r:id="rId13"/>
    <p:sldId id="264" r:id="rId14"/>
    <p:sldId id="266" r:id="rId15"/>
    <p:sldId id="280" r:id="rId16"/>
    <p:sldId id="268" r:id="rId17"/>
    <p:sldId id="267" r:id="rId18"/>
    <p:sldId id="269" r:id="rId19"/>
    <p:sldId id="281" r:id="rId20"/>
    <p:sldId id="282" r:id="rId21"/>
    <p:sldId id="270" r:id="rId22"/>
    <p:sldId id="286" r:id="rId23"/>
    <p:sldId id="287" r:id="rId24"/>
    <p:sldId id="283" r:id="rId25"/>
    <p:sldId id="271" r:id="rId26"/>
    <p:sldId id="272" r:id="rId27"/>
    <p:sldId id="273" r:id="rId28"/>
    <p:sldId id="274" r:id="rId29"/>
    <p:sldId id="275" r:id="rId30"/>
    <p:sldId id="284" r:id="rId31"/>
    <p:sldId id="276" r:id="rId32"/>
    <p:sldId id="27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EFAE4-B11F-4D2E-89B0-61D1F759CA96}" v="4" dt="2019-10-30T16:38:13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und Huditz" userId="6109bb57b0ba1cb9" providerId="LiveId" clId="{3A1AC95F-1C30-4051-9363-1DE6E1A074FC}"/>
    <pc:docChg chg="modSld sldOrd">
      <pc:chgData name="Edmund Huditz" userId="6109bb57b0ba1cb9" providerId="LiveId" clId="{3A1AC95F-1C30-4051-9363-1DE6E1A074FC}" dt="2019-10-30T16:40:50.191" v="122" actId="1076"/>
      <pc:docMkLst>
        <pc:docMk/>
      </pc:docMkLst>
      <pc:sldChg chg="modSp">
        <pc:chgData name="Edmund Huditz" userId="6109bb57b0ba1cb9" providerId="LiveId" clId="{3A1AC95F-1C30-4051-9363-1DE6E1A074FC}" dt="2019-10-30T16:33:13.248" v="43" actId="122"/>
        <pc:sldMkLst>
          <pc:docMk/>
          <pc:sldMk cId="3032925616" sldId="256"/>
        </pc:sldMkLst>
        <pc:spChg chg="mod">
          <ac:chgData name="Edmund Huditz" userId="6109bb57b0ba1cb9" providerId="LiveId" clId="{3A1AC95F-1C30-4051-9363-1DE6E1A074FC}" dt="2019-10-30T16:33:13.248" v="43" actId="122"/>
          <ac:spMkLst>
            <pc:docMk/>
            <pc:sldMk cId="3032925616" sldId="256"/>
            <ac:spMk id="3" creationId="{ECF0A5E1-0ABB-4059-A1A2-9B5AFFA9A392}"/>
          </ac:spMkLst>
        </pc:spChg>
      </pc:sldChg>
      <pc:sldChg chg="addSp modSp ord">
        <pc:chgData name="Edmund Huditz" userId="6109bb57b0ba1cb9" providerId="LiveId" clId="{3A1AC95F-1C30-4051-9363-1DE6E1A074FC}" dt="2019-10-30T16:40:50.191" v="122" actId="1076"/>
        <pc:sldMkLst>
          <pc:docMk/>
          <pc:sldMk cId="1947093976" sldId="277"/>
        </pc:sldMkLst>
        <pc:spChg chg="mod">
          <ac:chgData name="Edmund Huditz" userId="6109bb57b0ba1cb9" providerId="LiveId" clId="{3A1AC95F-1C30-4051-9363-1DE6E1A074FC}" dt="2019-10-30T16:40:50.191" v="122" actId="1076"/>
          <ac:spMkLst>
            <pc:docMk/>
            <pc:sldMk cId="1947093976" sldId="277"/>
            <ac:spMk id="2" creationId="{44C36A7A-2EE1-4B98-836F-C541E247DF0C}"/>
          </ac:spMkLst>
        </pc:spChg>
        <pc:spChg chg="add mod">
          <ac:chgData name="Edmund Huditz" userId="6109bb57b0ba1cb9" providerId="LiveId" clId="{3A1AC95F-1C30-4051-9363-1DE6E1A074FC}" dt="2019-10-30T16:40:39.448" v="121" actId="1076"/>
          <ac:spMkLst>
            <pc:docMk/>
            <pc:sldMk cId="1947093976" sldId="277"/>
            <ac:spMk id="3" creationId="{8E9C33FC-43F2-4217-BE96-ABD904C8F8B6}"/>
          </ac:spMkLst>
        </pc:spChg>
        <pc:picChg chg="add mod">
          <ac:chgData name="Edmund Huditz" userId="6109bb57b0ba1cb9" providerId="LiveId" clId="{3A1AC95F-1C30-4051-9363-1DE6E1A074FC}" dt="2019-10-30T16:38:36.008" v="53" actId="14100"/>
          <ac:picMkLst>
            <pc:docMk/>
            <pc:sldMk cId="1947093976" sldId="277"/>
            <ac:picMk id="4" creationId="{550326DF-601A-45D7-8697-44C3F6C840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kaernten-digital.at/news-detail/alles-fake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36A7A-2EE1-4B98-836F-C541E247D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Alles Fake? </a:t>
            </a:r>
            <a:br>
              <a:rPr lang="de-AT" dirty="0"/>
            </a:br>
            <a:r>
              <a:rPr lang="de-AT" dirty="0"/>
              <a:t>            </a:t>
            </a:r>
            <a:r>
              <a:rPr lang="de-AT" sz="4000" i="1" dirty="0"/>
              <a:t>Fake News Einst und Jetzt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F0A5E1-0ABB-4059-A1A2-9B5AFFA9A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850" y="4318001"/>
            <a:ext cx="9448800" cy="685800"/>
          </a:xfrm>
        </p:spPr>
        <p:txBody>
          <a:bodyPr/>
          <a:lstStyle/>
          <a:p>
            <a:pPr algn="ctr"/>
            <a:r>
              <a:rPr lang="de-AT" dirty="0"/>
              <a:t>©Edmund Huditz – </a:t>
            </a:r>
            <a:r>
              <a:rPr lang="de-AT" dirty="0" err="1"/>
              <a:t>eEducation</a:t>
            </a:r>
            <a:r>
              <a:rPr lang="de-AT" dirty="0"/>
              <a:t> Fachtagung -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03292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87B07-F00F-46C4-8D73-E6B83FC6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228" y="276365"/>
            <a:ext cx="8610600" cy="1293028"/>
          </a:xfrm>
        </p:spPr>
        <p:txBody>
          <a:bodyPr/>
          <a:lstStyle/>
          <a:p>
            <a:r>
              <a:rPr lang="de-AT" dirty="0"/>
              <a:t>Flugzettel im 17. Jahrhundert befeuern Hexenwahn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A575C6-BB03-4261-98D9-C8913B31A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1851025"/>
            <a:ext cx="2019300" cy="3756837"/>
          </a:xfrm>
          <a:prstGeom prst="rect">
            <a:avLst/>
          </a:prstGeom>
        </p:spPr>
      </p:pic>
      <p:pic>
        <p:nvPicPr>
          <p:cNvPr id="5" name="Grafik 4" descr="Ein Bild, das draußen, Pflanze, Schnee, Baum enthält.&#10;&#10;Automatisch generierte Beschreibung">
            <a:extLst>
              <a:ext uri="{FF2B5EF4-FFF2-40B4-BE49-F238E27FC236}">
                <a16:creationId xmlns:a16="http://schemas.microsoft.com/office/drawing/2014/main" id="{4E0E178E-E15B-4B2F-BF3E-A56B6A784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92" y="1569393"/>
            <a:ext cx="5510553" cy="3673702"/>
          </a:xfrm>
          <a:prstGeom prst="rect">
            <a:avLst/>
          </a:prstGeom>
        </p:spPr>
      </p:pic>
      <p:pic>
        <p:nvPicPr>
          <p:cNvPr id="8" name="Grafik 7" descr="Ein Bild, das sitzend, Pizza, Tisch, dunkel enthält.&#10;&#10;Automatisch generierte Beschreibung">
            <a:extLst>
              <a:ext uri="{FF2B5EF4-FFF2-40B4-BE49-F238E27FC236}">
                <a16:creationId xmlns:a16="http://schemas.microsoft.com/office/drawing/2014/main" id="{198167B0-3E46-406E-BDFD-CCB74E889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962" y="2397976"/>
            <a:ext cx="6690037" cy="4460024"/>
          </a:xfrm>
          <a:prstGeom prst="rect">
            <a:avLst/>
          </a:prstGeom>
        </p:spPr>
      </p:pic>
      <p:pic>
        <p:nvPicPr>
          <p:cNvPr id="10" name="Grafik 9" descr="Ein Bild, das draußen, Gras, Person, Mann enthält.&#10;&#10;Automatisch generierte Beschreibung">
            <a:extLst>
              <a:ext uri="{FF2B5EF4-FFF2-40B4-BE49-F238E27FC236}">
                <a16:creationId xmlns:a16="http://schemas.microsoft.com/office/drawing/2014/main" id="{40E29F05-47D3-4EAC-884B-4BC1569E0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461" y="3292825"/>
            <a:ext cx="2354501" cy="35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2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E5234-8B39-47BC-B727-50BC3D3B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Verträge  unter Androhung der Götterstrafe</a:t>
            </a:r>
            <a:endParaRPr lang="de-AT" dirty="0"/>
          </a:p>
        </p:txBody>
      </p:sp>
      <p:pic>
        <p:nvPicPr>
          <p:cNvPr id="4" name="Grafik 3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44FFFAAD-897B-461D-88EA-0B91600C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847850"/>
            <a:ext cx="5438775" cy="4572000"/>
          </a:xfrm>
          <a:prstGeom prst="rect">
            <a:avLst/>
          </a:prstGeom>
        </p:spPr>
      </p:pic>
      <p:pic>
        <p:nvPicPr>
          <p:cNvPr id="5" name="Grafik 4" descr="Ein Bild, das Person, Baseball, gestreift, Gebäude enthält.&#10;&#10;Automatisch generierte Beschreibung">
            <a:extLst>
              <a:ext uri="{FF2B5EF4-FFF2-40B4-BE49-F238E27FC236}">
                <a16:creationId xmlns:a16="http://schemas.microsoft.com/office/drawing/2014/main" id="{C04220F0-1A50-4744-BF28-77AF3CB1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045" y="2057401"/>
            <a:ext cx="45910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EEC0F-5BC5-4D16-BB10-2C9EBDCE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Baum der Erkenntnis oder Angst vor dem Teufel?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634649-1B4D-41E2-8AC3-082B51BBA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529" y="2286000"/>
            <a:ext cx="4552950" cy="4572000"/>
          </a:xfrm>
          <a:prstGeom prst="rect">
            <a:avLst/>
          </a:prstGeom>
        </p:spPr>
      </p:pic>
      <p:pic>
        <p:nvPicPr>
          <p:cNvPr id="8" name="Grafik 7" descr="Ein Bild, das Foto, darstellend, draußen, Gruppe enthält.&#10;&#10;Automatisch generierte Beschreibung">
            <a:extLst>
              <a:ext uri="{FF2B5EF4-FFF2-40B4-BE49-F238E27FC236}">
                <a16:creationId xmlns:a16="http://schemas.microsoft.com/office/drawing/2014/main" id="{F45B9FD0-4ACB-4E20-AE09-AD0E4099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67" y="1547261"/>
            <a:ext cx="4006065" cy="51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1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gemeinsamer Glaube Identitätsstiftend</a:t>
            </a:r>
          </a:p>
        </p:txBody>
      </p:sp>
      <p:pic>
        <p:nvPicPr>
          <p:cNvPr id="4" name="Grafik 3" descr="Ein Bild, das Wasser enthält.&#10;&#10;Automatisch generierte Beschreibung">
            <a:extLst>
              <a:ext uri="{FF2B5EF4-FFF2-40B4-BE49-F238E27FC236}">
                <a16:creationId xmlns:a16="http://schemas.microsoft.com/office/drawing/2014/main" id="{7538156C-FF59-455E-B8A8-4F9D5BED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1143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0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Je Absurder, desto Identitätsstiftender </a:t>
            </a:r>
          </a:p>
        </p:txBody>
      </p:sp>
      <p:pic>
        <p:nvPicPr>
          <p:cNvPr id="5" name="Grafik 4" descr="Ein Bild, das sitzend, schwarz, Bär, gefüllt enthält.&#10;&#10;Automatisch generierte Beschreibung">
            <a:extLst>
              <a:ext uri="{FF2B5EF4-FFF2-40B4-BE49-F238E27FC236}">
                <a16:creationId xmlns:a16="http://schemas.microsoft.com/office/drawing/2014/main" id="{79FB14A4-C08A-4A5D-B665-65E8ED84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2286000"/>
            <a:ext cx="70675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24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Streit um die Seele</a:t>
            </a:r>
          </a:p>
        </p:txBody>
      </p:sp>
      <p:pic>
        <p:nvPicPr>
          <p:cNvPr id="4" name="Grafik 3" descr="Ein Bild, das Gras, draußen, Blume, Feuer enthält.&#10;&#10;Automatisch generierte Beschreibung">
            <a:extLst>
              <a:ext uri="{FF2B5EF4-FFF2-40B4-BE49-F238E27FC236}">
                <a16:creationId xmlns:a16="http://schemas.microsoft.com/office/drawing/2014/main" id="{13698B1C-00DC-4D37-8398-9E8F9ACD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33" y="1662764"/>
            <a:ext cx="7792854" cy="51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8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Dogmen gegen Vernunft</a:t>
            </a:r>
          </a:p>
        </p:txBody>
      </p:sp>
      <p:pic>
        <p:nvPicPr>
          <p:cNvPr id="5" name="Grafik 4" descr="Ein Bild, das Stern, Tier, Tisch, Himmel enthält.&#10;&#10;Automatisch generierte Beschreibung">
            <a:extLst>
              <a:ext uri="{FF2B5EF4-FFF2-40B4-BE49-F238E27FC236}">
                <a16:creationId xmlns:a16="http://schemas.microsoft.com/office/drawing/2014/main" id="{28AFE267-2206-4317-9840-495A5A09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001053"/>
            <a:ext cx="8426291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Endstadium Pathos und Sarkasmus</a:t>
            </a:r>
          </a:p>
        </p:txBody>
      </p:sp>
      <p:pic>
        <p:nvPicPr>
          <p:cNvPr id="4" name="Grafik 3" descr="Ein Bild, das Uhr enthält.&#10;&#10;Automatisch generierte Beschreibung">
            <a:extLst>
              <a:ext uri="{FF2B5EF4-FFF2-40B4-BE49-F238E27FC236}">
                <a16:creationId xmlns:a16="http://schemas.microsoft.com/office/drawing/2014/main" id="{2D596494-1956-4EA1-AB90-57230293F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2057401"/>
            <a:ext cx="9144000" cy="4572000"/>
          </a:xfrm>
          <a:prstGeom prst="rect">
            <a:avLst/>
          </a:prstGeom>
        </p:spPr>
      </p:pic>
      <p:pic>
        <p:nvPicPr>
          <p:cNvPr id="7" name="Grafik 6" descr="Ein Bild, das Regenschirm enthält.&#10;&#10;Automatisch generierte Beschreibung">
            <a:extLst>
              <a:ext uri="{FF2B5EF4-FFF2-40B4-BE49-F238E27FC236}">
                <a16:creationId xmlns:a16="http://schemas.microsoft.com/office/drawing/2014/main" id="{0E40879C-27D6-4202-A6ED-D23C99BEF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295275"/>
            <a:ext cx="3248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3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Angst ist herdenbildend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9C8D46-DFDD-4586-B3D4-7CE48741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7919" y="1798321"/>
            <a:ext cx="7863241" cy="50596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520296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Angst </a:t>
            </a:r>
            <a:r>
              <a:rPr lang="de-AT" dirty="0" err="1"/>
              <a:t>lÄsst</a:t>
            </a:r>
            <a:r>
              <a:rPr lang="de-AT" dirty="0"/>
              <a:t> sich heute Schnell Verbreiten</a:t>
            </a:r>
          </a:p>
        </p:txBody>
      </p:sp>
      <p:pic>
        <p:nvPicPr>
          <p:cNvPr id="5" name="Grafik 4" descr="Ein Bild, das Pinsel, Tier enthält.&#10;&#10;Automatisch generierte Beschreibung">
            <a:extLst>
              <a:ext uri="{FF2B5EF4-FFF2-40B4-BE49-F238E27FC236}">
                <a16:creationId xmlns:a16="http://schemas.microsoft.com/office/drawing/2014/main" id="{458281F3-A3D1-4C43-BFE7-529DD1CB9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32" y="1540042"/>
            <a:ext cx="7976936" cy="53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0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E7E15-4519-4254-9FA4-B55BCC26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Fake News der Vergangenheit</a:t>
            </a:r>
          </a:p>
        </p:txBody>
      </p:sp>
      <p:pic>
        <p:nvPicPr>
          <p:cNvPr id="4" name="Grafik 3" descr="Ein Bild, das Natur enthält.&#10;&#10;Automatisch generierte Beschreibung">
            <a:extLst>
              <a:ext uri="{FF2B5EF4-FFF2-40B4-BE49-F238E27FC236}">
                <a16:creationId xmlns:a16="http://schemas.microsoft.com/office/drawing/2014/main" id="{63939359-13D4-4096-A3C8-5E3B2544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1" y="2057401"/>
            <a:ext cx="6197599" cy="46481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714B4BB-EA34-41FC-A9CF-4755C915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146" y="4149021"/>
            <a:ext cx="3611971" cy="2708979"/>
          </a:xfrm>
          <a:prstGeom prst="rect">
            <a:avLst/>
          </a:prstGeom>
        </p:spPr>
      </p:pic>
      <p:pic>
        <p:nvPicPr>
          <p:cNvPr id="8" name="Grafik 7" descr="Ein Bild, das drinnen, Person, suchend, dunkel enthält.&#10;&#10;Automatisch generierte Beschreibung">
            <a:extLst>
              <a:ext uri="{FF2B5EF4-FFF2-40B4-BE49-F238E27FC236}">
                <a16:creationId xmlns:a16="http://schemas.microsoft.com/office/drawing/2014/main" id="{6C6CF0A1-3B8D-4746-8464-E3F4E98AC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5760"/>
            <a:ext cx="2788146" cy="3178884"/>
          </a:xfrm>
          <a:prstGeom prst="rect">
            <a:avLst/>
          </a:prstGeom>
        </p:spPr>
      </p:pic>
      <p:pic>
        <p:nvPicPr>
          <p:cNvPr id="10" name="Grafik 9" descr="Ein Bild, das Wasser enthält.&#10;&#10;Automatisch generierte Beschreibung">
            <a:extLst>
              <a:ext uri="{FF2B5EF4-FFF2-40B4-BE49-F238E27FC236}">
                <a16:creationId xmlns:a16="http://schemas.microsoft.com/office/drawing/2014/main" id="{A4001F12-7846-4BB9-B9B6-D57CEB037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145" y="2057401"/>
            <a:ext cx="2788145" cy="20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Angst Lähmt </a:t>
            </a:r>
            <a:r>
              <a:rPr lang="de-AT"/>
              <a:t>den Verstand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51FAA0D-ECEA-4FD7-9545-1BB5D4BC647A}"/>
              </a:ext>
            </a:extLst>
          </p:cNvPr>
          <p:cNvSpPr/>
          <p:nvPr/>
        </p:nvSpPr>
        <p:spPr>
          <a:xfrm>
            <a:off x="1933073" y="2673418"/>
            <a:ext cx="8325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facts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minds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occupied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(Hans Rosling)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3696177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Konsequenzen für das Bildungssystem</a:t>
            </a:r>
          </a:p>
        </p:txBody>
      </p:sp>
      <p:pic>
        <p:nvPicPr>
          <p:cNvPr id="4" name="Grafik 3" descr="Ein Bild, das Hund, sitzend, drinnen, braun enthält.&#10;&#10;Automatisch generierte Beschreibung">
            <a:extLst>
              <a:ext uri="{FF2B5EF4-FFF2-40B4-BE49-F238E27FC236}">
                <a16:creationId xmlns:a16="http://schemas.microsoft.com/office/drawing/2014/main" id="{FD9C30E6-C46A-4B70-91EF-66BC8000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808"/>
            <a:ext cx="7081788" cy="4721192"/>
          </a:xfrm>
          <a:prstGeom prst="rect">
            <a:avLst/>
          </a:prstGeom>
        </p:spPr>
      </p:pic>
      <p:pic>
        <p:nvPicPr>
          <p:cNvPr id="8" name="Grafik 7" descr="Ein Bild, das Objekt, Licht enthält.&#10;&#10;Automatisch generierte Beschreibung">
            <a:extLst>
              <a:ext uri="{FF2B5EF4-FFF2-40B4-BE49-F238E27FC236}">
                <a16:creationId xmlns:a16="http://schemas.microsoft.com/office/drawing/2014/main" id="{AD6B36CD-05B7-42C3-8F71-069E7943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2057401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13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Megatrend Bildung Versus Gegentrend Vereinfachung</a:t>
            </a:r>
          </a:p>
        </p:txBody>
      </p:sp>
      <p:pic>
        <p:nvPicPr>
          <p:cNvPr id="5" name="Grafik 4" descr="Ein Bild, das Person, Laptop, sitzend, drinnen enthält.&#10;&#10;Automatisch generierte Beschreibung">
            <a:extLst>
              <a:ext uri="{FF2B5EF4-FFF2-40B4-BE49-F238E27FC236}">
                <a16:creationId xmlns:a16="http://schemas.microsoft.com/office/drawing/2014/main" id="{93330603-74FD-4662-9DDB-3F9E7597A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4" y="2146434"/>
            <a:ext cx="6150544" cy="41003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DAF2E-C1A3-47E3-9EEC-2C3FCF793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21" y="2866861"/>
            <a:ext cx="4963979" cy="39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Herausforderung: Synthese?</a:t>
            </a:r>
          </a:p>
        </p:txBody>
      </p:sp>
      <p:pic>
        <p:nvPicPr>
          <p:cNvPr id="4" name="Grafik 3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8625457C-25C6-4080-8635-CB7A89F9A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72" y="1932272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4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Den Sirenen widerstehen</a:t>
            </a:r>
          </a:p>
        </p:txBody>
      </p:sp>
      <p:pic>
        <p:nvPicPr>
          <p:cNvPr id="5" name="Grafik 4" descr="Ein Bild, das Kette, Bekleidung, Spiegel enthält.&#10;&#10;Automatisch generierte Beschreibung">
            <a:extLst>
              <a:ext uri="{FF2B5EF4-FFF2-40B4-BE49-F238E27FC236}">
                <a16:creationId xmlns:a16="http://schemas.microsoft.com/office/drawing/2014/main" id="{CD7447E7-F365-41AF-9023-5AAF6D42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897" y="1789514"/>
            <a:ext cx="2676525" cy="457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" name="Grafik 6" descr="Ein Bild, das Boot, draußen, Wasser, Transport enthält.&#10;&#10;Automatisch generierte Beschreibung">
            <a:extLst>
              <a:ext uri="{FF2B5EF4-FFF2-40B4-BE49-F238E27FC236}">
                <a16:creationId xmlns:a16="http://schemas.microsoft.com/office/drawing/2014/main" id="{20B8C695-C37E-4CE9-8DBD-420589A41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508" y="1789514"/>
            <a:ext cx="68484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9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Neugier erhalten und anregen</a:t>
            </a:r>
            <a:endParaRPr lang="de-AT" dirty="0"/>
          </a:p>
        </p:txBody>
      </p:sp>
      <p:pic>
        <p:nvPicPr>
          <p:cNvPr id="4" name="Grafik 3" descr="Ein Bild, das Person, jung, dunkel, haltend enthält.&#10;&#10;Automatisch generierte Beschreibung">
            <a:extLst>
              <a:ext uri="{FF2B5EF4-FFF2-40B4-BE49-F238E27FC236}">
                <a16:creationId xmlns:a16="http://schemas.microsoft.com/office/drawing/2014/main" id="{BC445CCF-ECA8-4CE7-B000-85EFA098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64" y="2057400"/>
            <a:ext cx="9183116" cy="6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99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Lernen, der politischen Propaganda zu widerstehen</a:t>
            </a:r>
            <a:endParaRPr lang="de-AT" dirty="0"/>
          </a:p>
        </p:txBody>
      </p:sp>
      <p:pic>
        <p:nvPicPr>
          <p:cNvPr id="5" name="Grafik 4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ECAF10B9-0A56-4E8A-8135-E1418625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82" y="2286000"/>
            <a:ext cx="61626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40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Kindsmordlegenden gegen Out-Gruppe</a:t>
            </a:r>
            <a:endParaRPr lang="de-AT" dirty="0"/>
          </a:p>
        </p:txBody>
      </p:sp>
      <p:pic>
        <p:nvPicPr>
          <p:cNvPr id="4" name="Grafik 3" descr="Ein Bild, das Person, Junge, jung, klein enthält.&#10;&#10;Automatisch generierte Beschreibung">
            <a:extLst>
              <a:ext uri="{FF2B5EF4-FFF2-40B4-BE49-F238E27FC236}">
                <a16:creationId xmlns:a16="http://schemas.microsoft.com/office/drawing/2014/main" id="{6DA0CA8F-FFB3-40D0-B8A7-7B4D0C430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2138679"/>
            <a:ext cx="5953760" cy="4002528"/>
          </a:xfrm>
          <a:prstGeom prst="rect">
            <a:avLst/>
          </a:prstGeom>
        </p:spPr>
      </p:pic>
      <p:pic>
        <p:nvPicPr>
          <p:cNvPr id="7" name="Grafik 6" descr="Ein Bild, das Tier, Säugetier, Kuh, dunkel enthält.&#10;&#10;Automatisch generierte Beschreibung">
            <a:extLst>
              <a:ext uri="{FF2B5EF4-FFF2-40B4-BE49-F238E27FC236}">
                <a16:creationId xmlns:a16="http://schemas.microsoft.com/office/drawing/2014/main" id="{67304619-B9B8-452A-8223-3CE99F146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38680"/>
            <a:ext cx="3942080" cy="4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2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 „</a:t>
            </a:r>
            <a:r>
              <a:rPr lang="de-DE" dirty="0" err="1"/>
              <a:t>Generalisierungsinstikt</a:t>
            </a:r>
            <a:r>
              <a:rPr lang="de-DE" dirty="0"/>
              <a:t>“ widerstehen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F4EBFD4-4C5A-4625-AD55-2FF53502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75" y="2057401"/>
            <a:ext cx="9902730" cy="441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23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Erkenne dich selbst! </a:t>
            </a:r>
            <a:endParaRPr lang="de-AT" dirty="0"/>
          </a:p>
        </p:txBody>
      </p:sp>
      <p:pic>
        <p:nvPicPr>
          <p:cNvPr id="4" name="Grafik 3" descr="Ein Bild, das Zeichnung, Licht enthält.&#10;&#10;Automatisch generierte Beschreibung">
            <a:extLst>
              <a:ext uri="{FF2B5EF4-FFF2-40B4-BE49-F238E27FC236}">
                <a16:creationId xmlns:a16="http://schemas.microsoft.com/office/drawing/2014/main" id="{08EF1854-CE61-4BBD-9F9A-BE5BB0433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1752190"/>
            <a:ext cx="7343701" cy="490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E7E15-4519-4254-9FA4-B55BCC26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Spektakuläres Berichten können</a:t>
            </a:r>
          </a:p>
        </p:txBody>
      </p:sp>
      <p:pic>
        <p:nvPicPr>
          <p:cNvPr id="4" name="Grafik 3" descr="Ein Bild, das Wasser, draußen, Gras, Mann enthält.&#10;&#10;Automatisch generierte Beschreibung">
            <a:extLst>
              <a:ext uri="{FF2B5EF4-FFF2-40B4-BE49-F238E27FC236}">
                <a16:creationId xmlns:a16="http://schemas.microsoft.com/office/drawing/2014/main" id="{BFAD1E25-D350-438F-8746-7F935704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76" y="1664392"/>
            <a:ext cx="8404320" cy="51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Erkenntnis benötigt Zeit!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131E8C7-8BFE-43E3-92F1-BE905107F603}"/>
              </a:ext>
            </a:extLst>
          </p:cNvPr>
          <p:cNvSpPr/>
          <p:nvPr/>
        </p:nvSpPr>
        <p:spPr>
          <a:xfrm>
            <a:off x="1010653" y="2778576"/>
            <a:ext cx="11078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– </a:t>
            </a:r>
          </a:p>
          <a:p>
            <a:pPr algn="ctr"/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</a:p>
          <a:p>
            <a:pPr algn="ctr"/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(Yuval Noah </a:t>
            </a:r>
            <a:r>
              <a:rPr lang="de-AT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Harari</a:t>
            </a:r>
            <a:r>
              <a:rPr lang="de-AT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2300940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3EB59-69C3-4EE3-B47E-8B818D62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Homo </a:t>
            </a:r>
            <a:r>
              <a:rPr lang="de-DE" dirty="0" err="1"/>
              <a:t>imaginens</a:t>
            </a:r>
            <a:r>
              <a:rPr lang="de-DE" dirty="0"/>
              <a:t>! </a:t>
            </a:r>
            <a:endParaRPr lang="de-AT" dirty="0"/>
          </a:p>
        </p:txBody>
      </p:sp>
      <p:pic>
        <p:nvPicPr>
          <p:cNvPr id="4" name="Grafik 3" descr="Ein Bild, das Person, klein, jung, sitzend enthält.&#10;&#10;Automatisch generierte Beschreibung">
            <a:extLst>
              <a:ext uri="{FF2B5EF4-FFF2-40B4-BE49-F238E27FC236}">
                <a16:creationId xmlns:a16="http://schemas.microsoft.com/office/drawing/2014/main" id="{3DB79C8E-AC6D-43E8-9907-13B4A67E7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54" y="1694046"/>
            <a:ext cx="7928820" cy="516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8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36A7A-2EE1-4B98-836F-C541E247D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638" y="1078029"/>
            <a:ext cx="9448800" cy="1910392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Danke für das mitphantasieren!</a:t>
            </a:r>
            <a:endParaRPr lang="de-AT" sz="4000" i="1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E9C33FC-43F2-4217-BE96-ABD904C8F8B6}"/>
              </a:ext>
            </a:extLst>
          </p:cNvPr>
          <p:cNvSpPr/>
          <p:nvPr/>
        </p:nvSpPr>
        <p:spPr>
          <a:xfrm>
            <a:off x="1156637" y="3429000"/>
            <a:ext cx="6880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latin typeface="+mj-lt"/>
                <a:hlinkClick r:id="rId2"/>
              </a:rPr>
              <a:t>Weitere Informationen: </a:t>
            </a:r>
          </a:p>
          <a:p>
            <a:endParaRPr lang="de-AT" dirty="0">
              <a:hlinkClick r:id="rId2"/>
            </a:endParaRPr>
          </a:p>
          <a:p>
            <a:r>
              <a:rPr lang="de-AT" dirty="0">
                <a:hlinkClick r:id="rId2"/>
              </a:rPr>
              <a:t>https://www.kaernten-digital.at/news-detail/alles-fake.html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0326DF-601A-45D7-8697-44C3F6C8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987" y="3347987"/>
            <a:ext cx="3510013" cy="35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9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E7E15-4519-4254-9FA4-B55BCC26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Fake News ins Gedächtnis implantieren</a:t>
            </a:r>
          </a:p>
        </p:txBody>
      </p:sp>
      <p:pic>
        <p:nvPicPr>
          <p:cNvPr id="5" name="Grafik 4" descr="Ein Bild, das Person, Wand, Mann, Mobiltelefon enthält.&#10;&#10;Automatisch generierte Beschreibung">
            <a:extLst>
              <a:ext uri="{FF2B5EF4-FFF2-40B4-BE49-F238E27FC236}">
                <a16:creationId xmlns:a16="http://schemas.microsoft.com/office/drawing/2014/main" id="{31FA7831-F659-4D01-B11A-C261D838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6" y="1562100"/>
            <a:ext cx="52959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8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AFBC2-C329-41D2-A542-D3EA2410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Fake = Nicht Verstehen (Wollen)?</a:t>
            </a:r>
          </a:p>
        </p:txBody>
      </p:sp>
      <p:pic>
        <p:nvPicPr>
          <p:cNvPr id="4" name="Grafik 3" descr="Ein Bild, das Tier, Wirbellose, Hohltiere enthält.&#10;&#10;Automatisch generierte Beschreibung">
            <a:extLst>
              <a:ext uri="{FF2B5EF4-FFF2-40B4-BE49-F238E27FC236}">
                <a16:creationId xmlns:a16="http://schemas.microsoft.com/office/drawing/2014/main" id="{EEEABCE2-77C9-4DD3-A18E-04CB0E43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412955"/>
            <a:ext cx="9029700" cy="54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6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AFBC2-C329-41D2-A542-D3EA2410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Arena der Populisten</a:t>
            </a:r>
            <a:br>
              <a:rPr lang="de-AT" dirty="0"/>
            </a:br>
            <a:endParaRPr lang="de-AT" dirty="0"/>
          </a:p>
        </p:txBody>
      </p:sp>
      <p:pic>
        <p:nvPicPr>
          <p:cNvPr id="5" name="Grafik 4" descr="Ein Bild, das Text, Buch, Mann enthält.&#10;&#10;Automatisch generierte Beschreibung">
            <a:extLst>
              <a:ext uri="{FF2B5EF4-FFF2-40B4-BE49-F238E27FC236}">
                <a16:creationId xmlns:a16="http://schemas.microsoft.com/office/drawing/2014/main" id="{7C9265CF-ABD1-47CE-93A3-0B51B466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022"/>
            <a:ext cx="5197644" cy="5373978"/>
          </a:xfrm>
          <a:prstGeom prst="rect">
            <a:avLst/>
          </a:prstGeom>
        </p:spPr>
      </p:pic>
      <p:pic>
        <p:nvPicPr>
          <p:cNvPr id="7" name="Grafik 6" descr="Ein Bild, das Mann, Tisch, sitzend, Foto enthält.&#10;&#10;Automatisch generierte Beschreibung">
            <a:extLst>
              <a:ext uri="{FF2B5EF4-FFF2-40B4-BE49-F238E27FC236}">
                <a16:creationId xmlns:a16="http://schemas.microsoft.com/office/drawing/2014/main" id="{88B5FF53-25FF-4199-8C97-82693C7A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980" y="2273969"/>
            <a:ext cx="6551195" cy="43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571EA-EA4F-4334-9DDF-C327EC03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Emotionen und Meinungen statt Fakten</a:t>
            </a:r>
          </a:p>
        </p:txBody>
      </p:sp>
      <p:pic>
        <p:nvPicPr>
          <p:cNvPr id="4" name="Grafik 3" descr="Ein Bild, das Baum enthält.&#10;&#10;Automatisch generierte Beschreibung">
            <a:extLst>
              <a:ext uri="{FF2B5EF4-FFF2-40B4-BE49-F238E27FC236}">
                <a16:creationId xmlns:a16="http://schemas.microsoft.com/office/drawing/2014/main" id="{C70A491F-2CFC-4830-AD1F-6C665726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95425"/>
            <a:ext cx="5295900" cy="5295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F61002D-FDB9-41E8-BD3F-8B75BE26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95" y="2764155"/>
            <a:ext cx="4994208" cy="33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8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571EA-EA4F-4334-9DDF-C327EC03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regt die Phantasie </a:t>
            </a:r>
            <a:br>
              <a:rPr lang="de-AT" dirty="0"/>
            </a:br>
            <a:r>
              <a:rPr lang="de-AT" dirty="0"/>
              <a:t>Besser an? </a:t>
            </a: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D960973B-C64C-40E9-A8EB-C82F1D04F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73709"/>
              </p:ext>
            </p:extLst>
          </p:nvPr>
        </p:nvGraphicFramePr>
        <p:xfrm>
          <a:off x="866775" y="2526030"/>
          <a:ext cx="1045845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9225">
                  <a:extLst>
                    <a:ext uri="{9D8B030D-6E8A-4147-A177-3AD203B41FA5}">
                      <a16:colId xmlns:a16="http://schemas.microsoft.com/office/drawing/2014/main" val="1456229323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450283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3200" dirty="0">
                          <a:sym typeface="Wingdings" panose="05000000000000000000" pitchFamily="2" charset="2"/>
                        </a:rPr>
                        <a:t></a:t>
                      </a:r>
                      <a:endParaRPr lang="de-A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dirty="0">
                          <a:sym typeface="Wingdings" panose="05000000000000000000" pitchFamily="2" charset="2"/>
                        </a:rPr>
                        <a:t></a:t>
                      </a:r>
                      <a:endParaRPr lang="de-A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439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200" dirty="0">
                          <a:latin typeface="AR CHRISTY" panose="02000000000000000000" pitchFamily="2" charset="0"/>
                        </a:rPr>
                        <a:t>Glück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Zufall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54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200" dirty="0">
                          <a:latin typeface="AR CHRISTY" panose="02000000000000000000" pitchFamily="2" charset="0"/>
                        </a:rPr>
                        <a:t>Schicksal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Wahrscheinlichkeit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1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200" dirty="0">
                          <a:latin typeface="AR CHRISTY" panose="02000000000000000000" pitchFamily="2" charset="0"/>
                        </a:rPr>
                        <a:t>Gott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Naturgesetze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79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200" dirty="0">
                          <a:latin typeface="AR CHRISTY" panose="02000000000000000000" pitchFamily="2" charset="0"/>
                        </a:rPr>
                        <a:t>Wunder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Ausreißer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9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200" dirty="0">
                          <a:latin typeface="AR CHRISTY" panose="02000000000000000000" pitchFamily="2" charset="0"/>
                        </a:rPr>
                        <a:t>Schöpfung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dirty="0"/>
                        <a:t>Evolution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689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21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87B07-F00F-46C4-8D73-E6B83FC6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603624"/>
            <a:ext cx="8610600" cy="1293028"/>
          </a:xfrm>
        </p:spPr>
        <p:txBody>
          <a:bodyPr/>
          <a:lstStyle/>
          <a:p>
            <a:r>
              <a:rPr lang="de-AT" dirty="0"/>
              <a:t>Mit </a:t>
            </a:r>
            <a:r>
              <a:rPr lang="de-DE" dirty="0"/>
              <a:t>Fake News an die Macht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D56F46-0D41-4889-B09B-6207697AB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765300"/>
            <a:ext cx="7639050" cy="50927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A575C6-BB03-4261-98D9-C8913B31A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1851025"/>
            <a:ext cx="2019300" cy="37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22515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211</Words>
  <Application>Microsoft Office PowerPoint</Application>
  <PresentationFormat>Breitbild</PresentationFormat>
  <Paragraphs>52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 CHRISTY</vt:lpstr>
      <vt:lpstr>Arial</vt:lpstr>
      <vt:lpstr>Calibri</vt:lpstr>
      <vt:lpstr>Century Gothic</vt:lpstr>
      <vt:lpstr>Times New Roman</vt:lpstr>
      <vt:lpstr>Wingdings</vt:lpstr>
      <vt:lpstr>Kondensstreifen</vt:lpstr>
      <vt:lpstr>Alles Fake?              Fake News Einst und Jetzt</vt:lpstr>
      <vt:lpstr>Fake News der Vergangenheit</vt:lpstr>
      <vt:lpstr>Spektakuläres Berichten können</vt:lpstr>
      <vt:lpstr>Fake News ins Gedächtnis implantieren</vt:lpstr>
      <vt:lpstr>Fake = Nicht Verstehen (Wollen)?</vt:lpstr>
      <vt:lpstr>Arena der Populisten </vt:lpstr>
      <vt:lpstr>Emotionen und Meinungen statt Fakten</vt:lpstr>
      <vt:lpstr>Was regt die Phantasie  Besser an? </vt:lpstr>
      <vt:lpstr>Mit Fake News an die Macht </vt:lpstr>
      <vt:lpstr>Flugzettel im 17. Jahrhundert befeuern Hexenwahn</vt:lpstr>
      <vt:lpstr>Verträge  unter Androhung der Götterstrafe</vt:lpstr>
      <vt:lpstr>Baum der Erkenntnis oder Angst vor dem Teufel?</vt:lpstr>
      <vt:lpstr>gemeinsamer Glaube Identitätsstiftend</vt:lpstr>
      <vt:lpstr>Je Absurder, desto Identitätsstiftender </vt:lpstr>
      <vt:lpstr>Streit um die Seele</vt:lpstr>
      <vt:lpstr>Dogmen gegen Vernunft</vt:lpstr>
      <vt:lpstr>Endstadium Pathos und Sarkasmus</vt:lpstr>
      <vt:lpstr>Angst ist herdenbildend</vt:lpstr>
      <vt:lpstr>Angst lÄsst sich heute Schnell Verbreiten</vt:lpstr>
      <vt:lpstr>Angst Lähmt den Verstand</vt:lpstr>
      <vt:lpstr>Konsequenzen für das Bildungssystem</vt:lpstr>
      <vt:lpstr>Megatrend Bildung Versus Gegentrend Vereinfachung</vt:lpstr>
      <vt:lpstr>Herausforderung: Synthese?</vt:lpstr>
      <vt:lpstr>Den Sirenen widerstehen</vt:lpstr>
      <vt:lpstr>Neugier erhalten und anregen</vt:lpstr>
      <vt:lpstr>Lernen, der politischen Propaganda zu widerstehen</vt:lpstr>
      <vt:lpstr>Kindsmordlegenden gegen Out-Gruppe</vt:lpstr>
      <vt:lpstr>Dem „Generalisierungsinstikt“ widerstehen</vt:lpstr>
      <vt:lpstr>Erkenne dich selbst! </vt:lpstr>
      <vt:lpstr>Erkenntnis benötigt Zeit!</vt:lpstr>
      <vt:lpstr>Homo imaginens! </vt:lpstr>
      <vt:lpstr>Danke für das mitphantasieren!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Alles Fake?              Fake News Einst und Jetzt</dc:title>
  <dc:creator>Edmund Huditz</dc:creator>
  <cp:lastModifiedBy>Anna Portenkirchner</cp:lastModifiedBy>
  <cp:revision>1</cp:revision>
  <dcterms:created xsi:type="dcterms:W3CDTF">2019-09-22T15:44:20Z</dcterms:created>
  <dcterms:modified xsi:type="dcterms:W3CDTF">2019-11-22T10:47:32Z</dcterms:modified>
</cp:coreProperties>
</file>