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21"/>
  </p:notesMasterIdLst>
  <p:handoutMasterIdLst>
    <p:handoutMasterId r:id="rId22"/>
  </p:handoutMasterIdLst>
  <p:sldIdLst>
    <p:sldId id="256" r:id="rId2"/>
    <p:sldId id="954" r:id="rId3"/>
    <p:sldId id="990" r:id="rId4"/>
    <p:sldId id="956" r:id="rId5"/>
    <p:sldId id="953" r:id="rId6"/>
    <p:sldId id="979" r:id="rId7"/>
    <p:sldId id="292" r:id="rId8"/>
    <p:sldId id="984" r:id="rId9"/>
    <p:sldId id="939" r:id="rId10"/>
    <p:sldId id="973" r:id="rId11"/>
    <p:sldId id="962" r:id="rId12"/>
    <p:sldId id="968" r:id="rId13"/>
    <p:sldId id="980" r:id="rId14"/>
    <p:sldId id="988" r:id="rId15"/>
    <p:sldId id="971" r:id="rId16"/>
    <p:sldId id="989" r:id="rId17"/>
    <p:sldId id="967" r:id="rId18"/>
    <p:sldId id="982" r:id="rId19"/>
    <p:sldId id="975" r:id="rId20"/>
  </p:sldIdLst>
  <p:sldSz cx="9144000" cy="5143500" type="screen16x9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8">
          <p15:clr>
            <a:srgbClr val="A4A3A4"/>
          </p15:clr>
        </p15:guide>
        <p15:guide id="2" orient="horz" pos="2902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0F"/>
    <a:srgbClr val="E6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818" autoAdjust="0"/>
  </p:normalViewPr>
  <p:slideViewPr>
    <p:cSldViewPr snapToGrid="0" snapToObjects="1">
      <p:cViewPr varScale="1">
        <p:scale>
          <a:sx n="151" d="100"/>
          <a:sy n="151" d="100"/>
        </p:scale>
        <p:origin x="-390" y="-90"/>
      </p:cViewPr>
      <p:guideLst>
        <p:guide orient="horz" pos="2198"/>
        <p:guide orient="horz" pos="2902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486" y="-7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F7271-00B4-4E00-82F2-D7755CE911A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1BC2059-D54F-4430-9E28-5D3E7D9605E3}">
      <dgm:prSet phldrT="[Text]" custT="1"/>
      <dgm:spPr>
        <a:solidFill>
          <a:schemeClr val="bg1">
            <a:lumMod val="90000"/>
            <a:alpha val="50000"/>
          </a:schemeClr>
        </a:solidFill>
      </dgm:spPr>
      <dgm:t>
        <a:bodyPr/>
        <a:lstStyle/>
        <a:p>
          <a:endParaRPr lang="de-AT" sz="1400" dirty="0"/>
        </a:p>
        <a:p>
          <a:endParaRPr lang="de-AT" sz="1400" dirty="0"/>
        </a:p>
        <a:p>
          <a:endParaRPr lang="de-AT" sz="1400" dirty="0"/>
        </a:p>
        <a:p>
          <a:r>
            <a:rPr lang="de-AT" sz="1400" dirty="0"/>
            <a:t>Pädagogik</a:t>
          </a:r>
        </a:p>
        <a:p>
          <a:endParaRPr lang="de-AT" sz="1400" dirty="0"/>
        </a:p>
        <a:p>
          <a:endParaRPr lang="de-AT" sz="1400" dirty="0"/>
        </a:p>
      </dgm:t>
    </dgm:pt>
    <dgm:pt modelId="{8568F32A-E1CD-438E-86A2-8D073E584311}" type="parTrans" cxnId="{B1FC2603-8D99-4F13-BC3B-7021D5025B7D}">
      <dgm:prSet/>
      <dgm:spPr/>
      <dgm:t>
        <a:bodyPr/>
        <a:lstStyle/>
        <a:p>
          <a:endParaRPr lang="de-AT"/>
        </a:p>
      </dgm:t>
    </dgm:pt>
    <dgm:pt modelId="{AD20444D-06E9-4770-BE23-4465DCE91CF4}" type="sibTrans" cxnId="{B1FC2603-8D99-4F13-BC3B-7021D5025B7D}">
      <dgm:prSet/>
      <dgm:spPr/>
      <dgm:t>
        <a:bodyPr/>
        <a:lstStyle/>
        <a:p>
          <a:endParaRPr lang="de-AT"/>
        </a:p>
      </dgm:t>
    </dgm:pt>
    <dgm:pt modelId="{91823A46-330E-4463-9491-19692CF86BA1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 algn="r">
            <a:spcBef>
              <a:spcPct val="0"/>
            </a:spcBef>
          </a:pPr>
          <a:endParaRPr lang="de-AT" sz="1600" dirty="0"/>
        </a:p>
        <a:p>
          <a:pPr algn="r">
            <a:spcBef>
              <a:spcPct val="0"/>
            </a:spcBef>
          </a:pPr>
          <a:endParaRPr lang="de-AT" sz="1600" dirty="0"/>
        </a:p>
        <a:p>
          <a:pPr algn="r">
            <a:spcBef>
              <a:spcPts val="1200"/>
            </a:spcBef>
          </a:pPr>
          <a:r>
            <a:rPr lang="de-AT" sz="1400" dirty="0"/>
            <a:t>Technologie</a:t>
          </a:r>
          <a:endParaRPr lang="de-AT" sz="1600" dirty="0"/>
        </a:p>
      </dgm:t>
    </dgm:pt>
    <dgm:pt modelId="{45EF2636-3F0E-425D-8C91-BF0563C5AFB8}" type="parTrans" cxnId="{1CC42A25-EDB5-4300-95F5-0274797DD0CF}">
      <dgm:prSet/>
      <dgm:spPr/>
      <dgm:t>
        <a:bodyPr/>
        <a:lstStyle/>
        <a:p>
          <a:endParaRPr lang="de-AT"/>
        </a:p>
      </dgm:t>
    </dgm:pt>
    <dgm:pt modelId="{B9B77D0C-ADAB-4A58-B9D6-E4D751DCD934}" type="sibTrans" cxnId="{1CC42A25-EDB5-4300-95F5-0274797DD0CF}">
      <dgm:prSet/>
      <dgm:spPr/>
      <dgm:t>
        <a:bodyPr/>
        <a:lstStyle/>
        <a:p>
          <a:endParaRPr lang="de-AT"/>
        </a:p>
      </dgm:t>
    </dgm:pt>
    <dgm:pt modelId="{D5C1D53E-7C3C-48A4-96FA-114A30EB1D3B}">
      <dgm:prSet phldrT="[Text]" custT="1"/>
      <dgm:spPr>
        <a:solidFill>
          <a:schemeClr val="bg1">
            <a:lumMod val="50000"/>
            <a:alpha val="50000"/>
          </a:schemeClr>
        </a:solidFill>
      </dgm:spPr>
      <dgm:t>
        <a:bodyPr/>
        <a:lstStyle/>
        <a:p>
          <a:pPr algn="ctr"/>
          <a:endParaRPr lang="de-AT" sz="1600" dirty="0"/>
        </a:p>
        <a:p>
          <a:pPr algn="ctr"/>
          <a:endParaRPr lang="de-AT" sz="1600" dirty="0"/>
        </a:p>
        <a:p>
          <a:pPr algn="l"/>
          <a:r>
            <a:rPr lang="de-AT" sz="1400" dirty="0"/>
            <a:t>Lehrende</a:t>
          </a:r>
          <a:endParaRPr lang="de-AT" sz="1600" dirty="0"/>
        </a:p>
      </dgm:t>
    </dgm:pt>
    <dgm:pt modelId="{AEF5C35B-7297-4884-8BC5-927A7BDB768D}" type="parTrans" cxnId="{088D4C5B-324A-4A22-B4F8-1E9DC3263FCD}">
      <dgm:prSet/>
      <dgm:spPr/>
      <dgm:t>
        <a:bodyPr/>
        <a:lstStyle/>
        <a:p>
          <a:endParaRPr lang="de-AT"/>
        </a:p>
      </dgm:t>
    </dgm:pt>
    <dgm:pt modelId="{8D22C79C-644A-46F9-BC6D-42B87EC38893}" type="sibTrans" cxnId="{088D4C5B-324A-4A22-B4F8-1E9DC3263FCD}">
      <dgm:prSet/>
      <dgm:spPr/>
      <dgm:t>
        <a:bodyPr/>
        <a:lstStyle/>
        <a:p>
          <a:endParaRPr lang="de-AT"/>
        </a:p>
      </dgm:t>
    </dgm:pt>
    <dgm:pt modelId="{F12F3D49-2A70-412D-ACC5-50C54D98B5F7}" type="pres">
      <dgm:prSet presAssocID="{FBFF7271-00B4-4E00-82F2-D7755CE911A4}" presName="compositeShape" presStyleCnt="0">
        <dgm:presLayoutVars>
          <dgm:chMax val="7"/>
          <dgm:dir/>
          <dgm:resizeHandles val="exact"/>
        </dgm:presLayoutVars>
      </dgm:prSet>
      <dgm:spPr/>
    </dgm:pt>
    <dgm:pt modelId="{5B21149B-ED92-45C8-930E-FC1C1E22CFC4}" type="pres">
      <dgm:prSet presAssocID="{31BC2059-D54F-4430-9E28-5D3E7D9605E3}" presName="circ1" presStyleLbl="vennNode1" presStyleIdx="0" presStyleCnt="3"/>
      <dgm:spPr/>
      <dgm:t>
        <a:bodyPr/>
        <a:lstStyle/>
        <a:p>
          <a:endParaRPr lang="de-AT"/>
        </a:p>
      </dgm:t>
    </dgm:pt>
    <dgm:pt modelId="{AC216CBB-749F-4D0B-AD81-59AA80C24A5F}" type="pres">
      <dgm:prSet presAssocID="{31BC2059-D54F-4430-9E28-5D3E7D9605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EB565BC-9403-41B9-973E-576586F25E90}" type="pres">
      <dgm:prSet presAssocID="{91823A46-330E-4463-9491-19692CF86BA1}" presName="circ2" presStyleLbl="vennNode1" presStyleIdx="1" presStyleCnt="3"/>
      <dgm:spPr/>
      <dgm:t>
        <a:bodyPr/>
        <a:lstStyle/>
        <a:p>
          <a:endParaRPr lang="de-AT"/>
        </a:p>
      </dgm:t>
    </dgm:pt>
    <dgm:pt modelId="{8F4C8F5A-55AD-4384-9DA5-21ACACF403AE}" type="pres">
      <dgm:prSet presAssocID="{91823A46-330E-4463-9491-19692CF86BA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43816F0-4251-4FE5-9FD7-D5A4F0FD3C9E}" type="pres">
      <dgm:prSet presAssocID="{D5C1D53E-7C3C-48A4-96FA-114A30EB1D3B}" presName="circ3" presStyleLbl="vennNode1" presStyleIdx="2" presStyleCnt="3"/>
      <dgm:spPr/>
      <dgm:t>
        <a:bodyPr/>
        <a:lstStyle/>
        <a:p>
          <a:endParaRPr lang="de-AT"/>
        </a:p>
      </dgm:t>
    </dgm:pt>
    <dgm:pt modelId="{0CD6740E-E83C-41B7-9953-D263754DD50A}" type="pres">
      <dgm:prSet presAssocID="{D5C1D53E-7C3C-48A4-96FA-114A30EB1D3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91F2BB88-7789-4E34-BC36-15A2E3E72CBF}" type="presOf" srcId="{31BC2059-D54F-4430-9E28-5D3E7D9605E3}" destId="{AC216CBB-749F-4D0B-AD81-59AA80C24A5F}" srcOrd="1" destOrd="0" presId="urn:microsoft.com/office/officeart/2005/8/layout/venn1"/>
    <dgm:cxn modelId="{C93D3030-079B-4159-960F-EAACF070E49D}" type="presOf" srcId="{D5C1D53E-7C3C-48A4-96FA-114A30EB1D3B}" destId="{943816F0-4251-4FE5-9FD7-D5A4F0FD3C9E}" srcOrd="0" destOrd="0" presId="urn:microsoft.com/office/officeart/2005/8/layout/venn1"/>
    <dgm:cxn modelId="{9946B69A-4CD9-4A0D-AC28-8F0CC4E4F0F1}" type="presOf" srcId="{91823A46-330E-4463-9491-19692CF86BA1}" destId="{8EB565BC-9403-41B9-973E-576586F25E90}" srcOrd="0" destOrd="0" presId="urn:microsoft.com/office/officeart/2005/8/layout/venn1"/>
    <dgm:cxn modelId="{088D4C5B-324A-4A22-B4F8-1E9DC3263FCD}" srcId="{FBFF7271-00B4-4E00-82F2-D7755CE911A4}" destId="{D5C1D53E-7C3C-48A4-96FA-114A30EB1D3B}" srcOrd="2" destOrd="0" parTransId="{AEF5C35B-7297-4884-8BC5-927A7BDB768D}" sibTransId="{8D22C79C-644A-46F9-BC6D-42B87EC38893}"/>
    <dgm:cxn modelId="{35D5301C-A7DD-4703-BAC6-A16F221075F9}" type="presOf" srcId="{31BC2059-D54F-4430-9E28-5D3E7D9605E3}" destId="{5B21149B-ED92-45C8-930E-FC1C1E22CFC4}" srcOrd="0" destOrd="0" presId="urn:microsoft.com/office/officeart/2005/8/layout/venn1"/>
    <dgm:cxn modelId="{E3C029A0-20BB-4467-8639-8C8175796CB9}" type="presOf" srcId="{D5C1D53E-7C3C-48A4-96FA-114A30EB1D3B}" destId="{0CD6740E-E83C-41B7-9953-D263754DD50A}" srcOrd="1" destOrd="0" presId="urn:microsoft.com/office/officeart/2005/8/layout/venn1"/>
    <dgm:cxn modelId="{A7BE0842-EF83-47BC-A292-24EDB8826069}" type="presOf" srcId="{FBFF7271-00B4-4E00-82F2-D7755CE911A4}" destId="{F12F3D49-2A70-412D-ACC5-50C54D98B5F7}" srcOrd="0" destOrd="0" presId="urn:microsoft.com/office/officeart/2005/8/layout/venn1"/>
    <dgm:cxn modelId="{6FA2C79C-51C1-452A-AB02-872B22EF9249}" type="presOf" srcId="{91823A46-330E-4463-9491-19692CF86BA1}" destId="{8F4C8F5A-55AD-4384-9DA5-21ACACF403AE}" srcOrd="1" destOrd="0" presId="urn:microsoft.com/office/officeart/2005/8/layout/venn1"/>
    <dgm:cxn modelId="{B1FC2603-8D99-4F13-BC3B-7021D5025B7D}" srcId="{FBFF7271-00B4-4E00-82F2-D7755CE911A4}" destId="{31BC2059-D54F-4430-9E28-5D3E7D9605E3}" srcOrd="0" destOrd="0" parTransId="{8568F32A-E1CD-438E-86A2-8D073E584311}" sibTransId="{AD20444D-06E9-4770-BE23-4465DCE91CF4}"/>
    <dgm:cxn modelId="{1CC42A25-EDB5-4300-95F5-0274797DD0CF}" srcId="{FBFF7271-00B4-4E00-82F2-D7755CE911A4}" destId="{91823A46-330E-4463-9491-19692CF86BA1}" srcOrd="1" destOrd="0" parTransId="{45EF2636-3F0E-425D-8C91-BF0563C5AFB8}" sibTransId="{B9B77D0C-ADAB-4A58-B9D6-E4D751DCD934}"/>
    <dgm:cxn modelId="{DB1BBC09-48C7-4CF2-AD58-E79ADA24C9EB}" type="presParOf" srcId="{F12F3D49-2A70-412D-ACC5-50C54D98B5F7}" destId="{5B21149B-ED92-45C8-930E-FC1C1E22CFC4}" srcOrd="0" destOrd="0" presId="urn:microsoft.com/office/officeart/2005/8/layout/venn1"/>
    <dgm:cxn modelId="{B3857173-0510-4D48-879C-32516B251109}" type="presParOf" srcId="{F12F3D49-2A70-412D-ACC5-50C54D98B5F7}" destId="{AC216CBB-749F-4D0B-AD81-59AA80C24A5F}" srcOrd="1" destOrd="0" presId="urn:microsoft.com/office/officeart/2005/8/layout/venn1"/>
    <dgm:cxn modelId="{210DF9C3-1E41-4351-B90F-F02A1AF31A6B}" type="presParOf" srcId="{F12F3D49-2A70-412D-ACC5-50C54D98B5F7}" destId="{8EB565BC-9403-41B9-973E-576586F25E90}" srcOrd="2" destOrd="0" presId="urn:microsoft.com/office/officeart/2005/8/layout/venn1"/>
    <dgm:cxn modelId="{23C602B6-3787-4C53-BACA-4E3EF282600E}" type="presParOf" srcId="{F12F3D49-2A70-412D-ACC5-50C54D98B5F7}" destId="{8F4C8F5A-55AD-4384-9DA5-21ACACF403AE}" srcOrd="3" destOrd="0" presId="urn:microsoft.com/office/officeart/2005/8/layout/venn1"/>
    <dgm:cxn modelId="{2BA181C5-07BE-4788-83A9-289EF0546803}" type="presParOf" srcId="{F12F3D49-2A70-412D-ACC5-50C54D98B5F7}" destId="{943816F0-4251-4FE5-9FD7-D5A4F0FD3C9E}" srcOrd="4" destOrd="0" presId="urn:microsoft.com/office/officeart/2005/8/layout/venn1"/>
    <dgm:cxn modelId="{73524B27-2C06-4112-8A6F-86EB6061E39C}" type="presParOf" srcId="{F12F3D49-2A70-412D-ACC5-50C54D98B5F7}" destId="{0CD6740E-E83C-41B7-9953-D263754DD50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1149B-ED92-45C8-930E-FC1C1E22CFC4}">
      <dsp:nvSpPr>
        <dsp:cNvPr id="0" name=""/>
        <dsp:cNvSpPr/>
      </dsp:nvSpPr>
      <dsp:spPr>
        <a:xfrm>
          <a:off x="1374555" y="89533"/>
          <a:ext cx="1852427" cy="1852427"/>
        </a:xfrm>
        <a:prstGeom prst="ellipse">
          <a:avLst/>
        </a:prstGeom>
        <a:solidFill>
          <a:schemeClr val="bg1">
            <a:lumMod val="90000"/>
            <a:alpha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 dirty="0"/>
            <a:t>Pädagogik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400" kern="1200" dirty="0"/>
        </a:p>
      </dsp:txBody>
      <dsp:txXfrm>
        <a:off x="1621546" y="413708"/>
        <a:ext cx="1358446" cy="833592"/>
      </dsp:txXfrm>
    </dsp:sp>
    <dsp:sp modelId="{8EB565BC-9403-41B9-973E-576586F25E90}">
      <dsp:nvSpPr>
        <dsp:cNvPr id="0" name=""/>
        <dsp:cNvSpPr/>
      </dsp:nvSpPr>
      <dsp:spPr>
        <a:xfrm>
          <a:off x="2042973" y="1247300"/>
          <a:ext cx="1852427" cy="1852427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 dirty="0"/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 dirty="0"/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 dirty="0"/>
            <a:t>Technologie</a:t>
          </a:r>
          <a:endParaRPr lang="de-AT" sz="1600" kern="1200" dirty="0"/>
        </a:p>
      </dsp:txBody>
      <dsp:txXfrm>
        <a:off x="2609507" y="1725844"/>
        <a:ext cx="1111456" cy="1018834"/>
      </dsp:txXfrm>
    </dsp:sp>
    <dsp:sp modelId="{943816F0-4251-4FE5-9FD7-D5A4F0FD3C9E}">
      <dsp:nvSpPr>
        <dsp:cNvPr id="0" name=""/>
        <dsp:cNvSpPr/>
      </dsp:nvSpPr>
      <dsp:spPr>
        <a:xfrm>
          <a:off x="706138" y="1247300"/>
          <a:ext cx="1852427" cy="1852427"/>
        </a:xfrm>
        <a:prstGeom prst="ellipse">
          <a:avLst/>
        </a:prstGeom>
        <a:solidFill>
          <a:schemeClr val="bg1">
            <a:lumMod val="50000"/>
            <a:alpha val="5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 dirty="0"/>
            <a:t>Lehrende</a:t>
          </a:r>
          <a:endParaRPr lang="de-AT" sz="1600" kern="1200" dirty="0"/>
        </a:p>
      </dsp:txBody>
      <dsp:txXfrm>
        <a:off x="880575" y="1725844"/>
        <a:ext cx="1111456" cy="1018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046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8316" y="9443881"/>
            <a:ext cx="2950475" cy="497046"/>
          </a:xfrm>
          <a:prstGeom prst="rect">
            <a:avLst/>
          </a:prstGeom>
        </p:spPr>
        <p:txBody>
          <a:bodyPr vert="horz" lIns="91559" tIns="45779" rIns="91559" bIns="45779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11.03.2019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42154"/>
            <a:ext cx="2950475" cy="497046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50476" y="9442154"/>
            <a:ext cx="906263" cy="497046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8730" y="378688"/>
            <a:ext cx="1373908" cy="333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046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316" y="9442153"/>
            <a:ext cx="2950475" cy="497046"/>
          </a:xfrm>
          <a:prstGeom prst="rect">
            <a:avLst/>
          </a:prstGeom>
        </p:spPr>
        <p:txBody>
          <a:bodyPr vert="horz" lIns="91559" tIns="45779" rIns="91559" bIns="45779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11.03.2019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317500" y="676275"/>
            <a:ext cx="7443788" cy="4186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6294" y="4970465"/>
            <a:ext cx="5098673" cy="422489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5" cy="497046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50476" y="9442153"/>
            <a:ext cx="906263" cy="498773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060450"/>
            <a:ext cx="7978526" cy="996791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125004"/>
            <a:ext cx="7978526" cy="1390388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4191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bmbwf.gv.at</a:t>
            </a:r>
          </a:p>
        </p:txBody>
      </p:sp>
      <p:pic>
        <p:nvPicPr>
          <p:cNvPr id="9" name="Grafik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7978775" cy="29833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1054800"/>
            <a:ext cx="7978525" cy="62209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1" y="1630800"/>
            <a:ext cx="7978775" cy="2976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1630800"/>
            <a:ext cx="3813175" cy="29761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1630800"/>
            <a:ext cx="3812400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1630800"/>
            <a:ext cx="3838575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1" y="1630800"/>
            <a:ext cx="3838575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630800"/>
            <a:ext cx="7978775" cy="29761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004430"/>
            <a:ext cx="5389200" cy="1063206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3643313"/>
            <a:ext cx="3423600" cy="963216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think-cell Slide" r:id="rId5" imgW="396" imgH="396" progId="TCLayout.ActiveDocument.1">
                  <p:embed/>
                </p:oleObj>
              </mc:Choice>
              <mc:Fallback>
                <p:oleObj name="think-cell Slide" r:id="rId5" imgW="396" imgH="39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6BCA599-3C63-419F-9F2D-5ED3BE4F5AA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de-AT" sz="1800" b="0" i="0" baseline="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53008" y="1357143"/>
            <a:ext cx="8640000" cy="35099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14313" indent="-214313">
              <a:buFont typeface="Wingdings" panose="05000000000000000000" pitchFamily="2" charset="2"/>
              <a:buChar char="§"/>
              <a:defRPr/>
            </a:lvl1pPr>
            <a:lvl3pPr marL="634500" indent="-213300">
              <a:buFont typeface="Wingdings" panose="05000000000000000000" pitchFamily="2" charset="2"/>
              <a:buChar char="§"/>
              <a:defRPr baseline="0"/>
            </a:lvl3pPr>
            <a:lvl4pPr marL="847800">
              <a:defRPr/>
            </a:lvl4pPr>
            <a:lvl5pPr marL="1061100" indent="-213300">
              <a:buFont typeface="Wingdings" panose="05000000000000000000" pitchFamily="2" charset="2"/>
              <a:buChar char="§"/>
              <a:defRPr/>
            </a:lvl5pPr>
            <a:lvl6pPr marL="1274400" indent="-213300">
              <a:buFont typeface="Symbol" panose="05050102010706020507" pitchFamily="18" charset="2"/>
              <a:buChar char="-"/>
              <a:defRPr/>
            </a:lvl6pPr>
            <a:lvl7pPr marL="1487700" indent="-213300">
              <a:buFont typeface="Wingdings" panose="05000000000000000000" pitchFamily="2" charset="2"/>
              <a:buChar char="§"/>
              <a:defRPr/>
            </a:lvl7pPr>
            <a:lvl8pPr marL="1701000" indent="-214313">
              <a:buFont typeface="Symbol" panose="05050102010706020507" pitchFamily="18" charset="2"/>
              <a:buChar char="-"/>
              <a:defRPr/>
            </a:lvl8pPr>
          </a:lstStyle>
          <a:p>
            <a:pPr lvl="0"/>
            <a:r>
              <a:rPr lang="de-AT" dirty="0"/>
              <a:t>Edit Master text styles</a:t>
            </a:r>
          </a:p>
          <a:p>
            <a:pPr lvl="1"/>
            <a:r>
              <a:rPr lang="de-AT" dirty="0"/>
              <a:t>Second level</a:t>
            </a:r>
          </a:p>
          <a:p>
            <a:pPr lvl="2"/>
            <a:r>
              <a:rPr lang="de-AT" dirty="0"/>
              <a:t>Third level</a:t>
            </a:r>
          </a:p>
          <a:p>
            <a:pPr lvl="3"/>
            <a:r>
              <a:rPr lang="de-AT" dirty="0"/>
              <a:t>Fourth level</a:t>
            </a:r>
          </a:p>
          <a:p>
            <a:pPr lvl="4"/>
            <a:r>
              <a:rPr lang="de-AT" dirty="0"/>
              <a:t>Fifth level</a:t>
            </a:r>
          </a:p>
          <a:p>
            <a:pPr lvl="5"/>
            <a:r>
              <a:rPr lang="de-AT" dirty="0"/>
              <a:t>Sixth level</a:t>
            </a:r>
          </a:p>
          <a:p>
            <a:pPr lvl="6"/>
            <a:r>
              <a:rPr lang="de-AT" dirty="0"/>
              <a:t>Seventh level</a:t>
            </a:r>
          </a:p>
          <a:p>
            <a:pPr lvl="7"/>
            <a:r>
              <a:rPr lang="de-AT" dirty="0"/>
              <a:t>Eighth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53800" y="557475"/>
            <a:ext cx="8640000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2400" b="0" spc="-150" baseline="0"/>
            </a:lvl1pPr>
          </a:lstStyle>
          <a:p>
            <a:r>
              <a:rPr lang="de-AT" dirty="0"/>
              <a:t>Click to edit master title slide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440540" y="4759005"/>
            <a:ext cx="1332000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Lower Guide Content = 8,50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1440540" y="667266"/>
            <a:ext cx="1332000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Headline Line 1 = 6,65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-288540" y="4866089"/>
            <a:ext cx="180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-288540" y="775266"/>
            <a:ext cx="180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251520" y="-166674"/>
            <a:ext cx="0" cy="135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 userDrawn="1"/>
        </p:nvSpPr>
        <p:spPr>
          <a:xfrm>
            <a:off x="251520" y="-166674"/>
            <a:ext cx="1370452" cy="108000"/>
          </a:xfrm>
          <a:prstGeom prst="rect">
            <a:avLst/>
          </a:prstGeom>
          <a:noFill/>
        </p:spPr>
        <p:txBody>
          <a:bodyPr wrap="square" lIns="66461" tIns="0" rIns="0" bIns="0" rtlCol="0" anchor="ctr">
            <a:noAutofit/>
          </a:bodyPr>
          <a:lstStyle/>
          <a:p>
            <a:r>
              <a:rPr lang="de-AT" sz="750" dirty="0">
                <a:latin typeface="+mn-lt"/>
              </a:rPr>
              <a:t>Begin Content</a:t>
            </a:r>
            <a:r>
              <a:rPr lang="de-AT" sz="750" baseline="0" dirty="0">
                <a:latin typeface="+mn-lt"/>
              </a:rPr>
              <a:t> </a:t>
            </a:r>
            <a:r>
              <a:rPr lang="de-AT" sz="750" dirty="0">
                <a:latin typeface="+mn-lt"/>
              </a:rPr>
              <a:t>Area = 16,00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8892480" y="-166674"/>
            <a:ext cx="0" cy="135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 userDrawn="1"/>
        </p:nvSpPr>
        <p:spPr>
          <a:xfrm>
            <a:off x="7522029" y="-166674"/>
            <a:ext cx="1370452" cy="108000"/>
          </a:xfrm>
          <a:prstGeom prst="rect">
            <a:avLst/>
          </a:prstGeom>
          <a:noFill/>
        </p:spPr>
        <p:txBody>
          <a:bodyPr wrap="square" lIns="0" tIns="0" rIns="66461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End Content Area = 16,00</a:t>
            </a: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4569596" y="-301674"/>
            <a:ext cx="0" cy="270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 userDrawn="1"/>
        </p:nvSpPr>
        <p:spPr>
          <a:xfrm>
            <a:off x="4569597" y="-301674"/>
            <a:ext cx="1370452" cy="108000"/>
          </a:xfrm>
          <a:prstGeom prst="rect">
            <a:avLst/>
          </a:prstGeom>
          <a:noFill/>
        </p:spPr>
        <p:txBody>
          <a:bodyPr wrap="square" lIns="66461" tIns="0" rIns="0" bIns="0" rtlCol="0" anchor="ctr">
            <a:noAutofit/>
          </a:bodyPr>
          <a:lstStyle/>
          <a:p>
            <a:r>
              <a:rPr lang="de-AT" sz="750" dirty="0">
                <a:latin typeface="+mn-lt"/>
              </a:rPr>
              <a:t>Center Type Area = 0,00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4438771" y="-166674"/>
            <a:ext cx="0" cy="135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 userDrawn="1"/>
        </p:nvSpPr>
        <p:spPr>
          <a:xfrm>
            <a:off x="3068319" y="-166674"/>
            <a:ext cx="1370452" cy="108000"/>
          </a:xfrm>
          <a:prstGeom prst="rect">
            <a:avLst/>
          </a:prstGeom>
          <a:noFill/>
        </p:spPr>
        <p:txBody>
          <a:bodyPr wrap="square" lIns="0" tIns="0" rIns="66461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Left Spacing = 0,50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4707015" y="-166674"/>
            <a:ext cx="1370452" cy="108000"/>
          </a:xfrm>
          <a:prstGeom prst="rect">
            <a:avLst/>
          </a:prstGeom>
          <a:noFill/>
        </p:spPr>
        <p:txBody>
          <a:bodyPr wrap="square" lIns="66461" tIns="0" rIns="0" bIns="0" rtlCol="0" anchor="ctr">
            <a:noAutofit/>
          </a:bodyPr>
          <a:lstStyle/>
          <a:p>
            <a:r>
              <a:rPr lang="de-AT" sz="750" dirty="0">
                <a:latin typeface="+mn-lt"/>
              </a:rPr>
              <a:t>Right Spacing = 0,50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4707015" y="-166674"/>
            <a:ext cx="0" cy="13500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>
            <a:off x="-288540" y="1356627"/>
            <a:ext cx="180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-1440540" y="1356627"/>
            <a:ext cx="1332000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Upper Guide Content = 4,50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-1440540" y="4921023"/>
            <a:ext cx="1332000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Footer = 9,10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-288540" y="5028107"/>
            <a:ext cx="180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 userDrawn="1"/>
        </p:nvSpPr>
        <p:spPr>
          <a:xfrm>
            <a:off x="-1440540" y="357516"/>
            <a:ext cx="1332000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Tagline = 7,80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-288540" y="465516"/>
            <a:ext cx="180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 userDrawn="1"/>
        </p:nvSpPr>
        <p:spPr bwMode="gray">
          <a:xfrm>
            <a:off x="-243540" y="2637644"/>
            <a:ext cx="135000" cy="135000"/>
          </a:xfrm>
          <a:prstGeom prst="rect">
            <a:avLst/>
          </a:prstGeom>
          <a:solidFill>
            <a:srgbClr val="710012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199389" algn="l"/>
              </a:tabLst>
            </a:pPr>
            <a:endParaRPr lang="de-AT" sz="739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-1395540" y="2138405"/>
            <a:ext cx="1152000" cy="135000"/>
          </a:xfrm>
          <a:prstGeom prst="rect">
            <a:avLst/>
          </a:prstGeom>
          <a:noFill/>
        </p:spPr>
        <p:txBody>
          <a:bodyPr wrap="square" lIns="0" tIns="0" rIns="99692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ACN Strategy </a:t>
            </a:r>
            <a:r>
              <a:rPr lang="de-AT" sz="750" baseline="0" dirty="0">
                <a:latin typeface="+mn-lt"/>
              </a:rPr>
              <a:t>Red 3</a:t>
            </a:r>
            <a:endParaRPr lang="de-AT" sz="750" dirty="0">
              <a:latin typeface="+mn-lt"/>
            </a:endParaRPr>
          </a:p>
        </p:txBody>
      </p:sp>
      <p:sp>
        <p:nvSpPr>
          <p:cNvPr id="60" name="Rectangle 59"/>
          <p:cNvSpPr/>
          <p:nvPr userDrawn="1"/>
        </p:nvSpPr>
        <p:spPr bwMode="gray">
          <a:xfrm>
            <a:off x="-243540" y="2138405"/>
            <a:ext cx="135000" cy="135000"/>
          </a:xfrm>
          <a:prstGeom prst="rect">
            <a:avLst/>
          </a:prstGeom>
          <a:solidFill>
            <a:srgbClr val="FF0000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199389" algn="l"/>
              </a:tabLst>
            </a:pPr>
            <a:endParaRPr lang="de-AT" sz="739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-1395540" y="1805579"/>
            <a:ext cx="1152000" cy="135000"/>
          </a:xfrm>
          <a:prstGeom prst="rect">
            <a:avLst/>
          </a:prstGeom>
          <a:noFill/>
        </p:spPr>
        <p:txBody>
          <a:bodyPr wrap="square" lIns="0" tIns="0" rIns="99692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Accent 1</a:t>
            </a:r>
          </a:p>
        </p:txBody>
      </p:sp>
      <p:sp>
        <p:nvSpPr>
          <p:cNvPr id="62" name="Rectangle 61"/>
          <p:cNvSpPr/>
          <p:nvPr userDrawn="1"/>
        </p:nvSpPr>
        <p:spPr bwMode="gray">
          <a:xfrm>
            <a:off x="-243540" y="1805579"/>
            <a:ext cx="135000" cy="135000"/>
          </a:xfrm>
          <a:prstGeom prst="rect">
            <a:avLst/>
          </a:prstGeom>
          <a:solidFill>
            <a:srgbClr val="FF9128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199389" algn="l"/>
              </a:tabLst>
            </a:pPr>
            <a:endParaRPr lang="de-AT" sz="739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63" name="Rectangle 62"/>
          <p:cNvSpPr/>
          <p:nvPr userDrawn="1"/>
        </p:nvSpPr>
        <p:spPr bwMode="gray">
          <a:xfrm>
            <a:off x="-243540" y="1971992"/>
            <a:ext cx="135000" cy="135000"/>
          </a:xfrm>
          <a:prstGeom prst="rect">
            <a:avLst/>
          </a:prstGeom>
          <a:solidFill>
            <a:srgbClr val="FF3C0F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199389" algn="l"/>
              </a:tabLst>
            </a:pPr>
            <a:endParaRPr lang="de-AT" sz="739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64" name="Rectangle 63"/>
          <p:cNvSpPr/>
          <p:nvPr userDrawn="1"/>
        </p:nvSpPr>
        <p:spPr bwMode="gray">
          <a:xfrm>
            <a:off x="-243540" y="2304818"/>
            <a:ext cx="135000" cy="135000"/>
          </a:xfrm>
          <a:prstGeom prst="rect">
            <a:avLst/>
          </a:prstGeom>
          <a:solidFill>
            <a:srgbClr val="BD001D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199389" algn="l"/>
              </a:tabLst>
            </a:pPr>
            <a:endParaRPr lang="de-AT" sz="739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65" name="Rectangle 64"/>
          <p:cNvSpPr/>
          <p:nvPr userDrawn="1"/>
        </p:nvSpPr>
        <p:spPr bwMode="gray">
          <a:xfrm>
            <a:off x="-243540" y="2471231"/>
            <a:ext cx="135000" cy="135000"/>
          </a:xfrm>
          <a:prstGeom prst="rect">
            <a:avLst/>
          </a:prstGeom>
          <a:solidFill>
            <a:srgbClr val="920026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199389" algn="l"/>
              </a:tabLst>
            </a:pPr>
            <a:endParaRPr lang="de-AT" sz="739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-1395540" y="1971992"/>
            <a:ext cx="1152000" cy="135000"/>
          </a:xfrm>
          <a:prstGeom prst="rect">
            <a:avLst/>
          </a:prstGeom>
          <a:noFill/>
        </p:spPr>
        <p:txBody>
          <a:bodyPr wrap="square" lIns="0" tIns="0" rIns="99692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Accent 2</a:t>
            </a:r>
          </a:p>
        </p:txBody>
      </p:sp>
      <p:sp>
        <p:nvSpPr>
          <p:cNvPr id="67" name="TextBox 66"/>
          <p:cNvSpPr txBox="1"/>
          <p:nvPr userDrawn="1"/>
        </p:nvSpPr>
        <p:spPr>
          <a:xfrm>
            <a:off x="-1395540" y="2304818"/>
            <a:ext cx="1152000" cy="135000"/>
          </a:xfrm>
          <a:prstGeom prst="rect">
            <a:avLst/>
          </a:prstGeom>
          <a:noFill/>
        </p:spPr>
        <p:txBody>
          <a:bodyPr wrap="square" lIns="0" tIns="0" rIns="99692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Accent 4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-1395540" y="2471231"/>
            <a:ext cx="1152000" cy="135000"/>
          </a:xfrm>
          <a:prstGeom prst="rect">
            <a:avLst/>
          </a:prstGeom>
          <a:noFill/>
        </p:spPr>
        <p:txBody>
          <a:bodyPr wrap="square" lIns="0" tIns="0" rIns="99692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Accent 5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-1395540" y="2637644"/>
            <a:ext cx="1152000" cy="135000"/>
          </a:xfrm>
          <a:prstGeom prst="rect">
            <a:avLst/>
          </a:prstGeom>
          <a:noFill/>
        </p:spPr>
        <p:txBody>
          <a:bodyPr wrap="square" lIns="0" tIns="0" rIns="99692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Accent 6</a:t>
            </a:r>
          </a:p>
        </p:txBody>
      </p:sp>
      <p:sp>
        <p:nvSpPr>
          <p:cNvPr id="52" name="Rectangle 51"/>
          <p:cNvSpPr/>
          <p:nvPr userDrawn="1"/>
        </p:nvSpPr>
        <p:spPr bwMode="gray">
          <a:xfrm>
            <a:off x="-243540" y="3562548"/>
            <a:ext cx="135000" cy="13500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199389" algn="l"/>
              </a:tabLst>
            </a:pPr>
            <a:endParaRPr lang="de-AT" sz="739" dirty="0">
              <a:solidFill>
                <a:prstClr val="white"/>
              </a:solidFill>
              <a:latin typeface="Graphik Regular" panose="020B0503030202060203" pitchFamily="34" charset="0"/>
            </a:endParaRPr>
          </a:p>
        </p:txBody>
      </p:sp>
      <p:sp>
        <p:nvSpPr>
          <p:cNvPr id="53" name="Rectangle 52"/>
          <p:cNvSpPr/>
          <p:nvPr userDrawn="1"/>
        </p:nvSpPr>
        <p:spPr bwMode="gray">
          <a:xfrm>
            <a:off x="-243540" y="3728961"/>
            <a:ext cx="135000" cy="135000"/>
          </a:xfrm>
          <a:prstGeom prst="rect">
            <a:avLst/>
          </a:prstGeom>
          <a:solidFill>
            <a:srgbClr val="595959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199389" algn="l"/>
              </a:tabLst>
            </a:pPr>
            <a:endParaRPr lang="de-AT" sz="739" dirty="0">
              <a:solidFill>
                <a:prstClr val="white"/>
              </a:solidFill>
              <a:latin typeface="Graphik Regular" panose="020B0503030202060203" pitchFamily="34" charset="0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-1395540" y="3562548"/>
            <a:ext cx="1152000" cy="135000"/>
          </a:xfrm>
          <a:prstGeom prst="rect">
            <a:avLst/>
          </a:prstGeom>
          <a:noFill/>
        </p:spPr>
        <p:txBody>
          <a:bodyPr wrap="square" lIns="0" tIns="0" rIns="99692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Black (Text)</a:t>
            </a:r>
          </a:p>
        </p:txBody>
      </p:sp>
      <p:sp>
        <p:nvSpPr>
          <p:cNvPr id="55" name="TextBox 54"/>
          <p:cNvSpPr txBox="1"/>
          <p:nvPr userDrawn="1"/>
        </p:nvSpPr>
        <p:spPr>
          <a:xfrm>
            <a:off x="-1395540" y="3728961"/>
            <a:ext cx="1152000" cy="135000"/>
          </a:xfrm>
          <a:prstGeom prst="rect">
            <a:avLst/>
          </a:prstGeom>
          <a:noFill/>
        </p:spPr>
        <p:txBody>
          <a:bodyPr wrap="square" lIns="0" tIns="0" rIns="99692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Grey 1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-1395540" y="3895374"/>
            <a:ext cx="1152000" cy="135000"/>
          </a:xfrm>
          <a:prstGeom prst="rect">
            <a:avLst/>
          </a:prstGeom>
          <a:noFill/>
        </p:spPr>
        <p:txBody>
          <a:bodyPr wrap="square" lIns="0" tIns="0" rIns="99692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Grey 2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-1395540" y="4061788"/>
            <a:ext cx="1152000" cy="135000"/>
          </a:xfrm>
          <a:prstGeom prst="rect">
            <a:avLst/>
          </a:prstGeom>
          <a:noFill/>
        </p:spPr>
        <p:txBody>
          <a:bodyPr wrap="square" lIns="0" tIns="0" rIns="99692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White</a:t>
            </a:r>
          </a:p>
        </p:txBody>
      </p:sp>
      <p:sp>
        <p:nvSpPr>
          <p:cNvPr id="70" name="Rectangle 69"/>
          <p:cNvSpPr/>
          <p:nvPr userDrawn="1"/>
        </p:nvSpPr>
        <p:spPr bwMode="gray">
          <a:xfrm>
            <a:off x="-243540" y="3895374"/>
            <a:ext cx="135000" cy="135000"/>
          </a:xfrm>
          <a:prstGeom prst="rect">
            <a:avLst/>
          </a:prstGeom>
          <a:solidFill>
            <a:srgbClr val="91919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199389" algn="l"/>
              </a:tabLst>
            </a:pPr>
            <a:endParaRPr lang="de-AT" sz="739" dirty="0">
              <a:solidFill>
                <a:prstClr val="white"/>
              </a:solidFill>
              <a:latin typeface="Graphik Regular" panose="020B0503030202060203" pitchFamily="34" charset="0"/>
            </a:endParaRPr>
          </a:p>
        </p:txBody>
      </p:sp>
      <p:sp>
        <p:nvSpPr>
          <p:cNvPr id="71" name="Rectangle 70"/>
          <p:cNvSpPr/>
          <p:nvPr userDrawn="1"/>
        </p:nvSpPr>
        <p:spPr bwMode="gray">
          <a:xfrm>
            <a:off x="-243540" y="4061790"/>
            <a:ext cx="135000" cy="135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199389" algn="l"/>
              </a:tabLst>
            </a:pPr>
            <a:endParaRPr lang="de-AT" sz="739" dirty="0">
              <a:solidFill>
                <a:prstClr val="white"/>
              </a:solidFill>
              <a:latin typeface="Graphik Regular" panose="020B0503030202060203" pitchFamily="34" charset="0"/>
            </a:endParaRPr>
          </a:p>
        </p:txBody>
      </p:sp>
      <p:cxnSp>
        <p:nvCxnSpPr>
          <p:cNvPr id="74" name="Straight Connector 73"/>
          <p:cNvCxnSpPr/>
          <p:nvPr userDrawn="1"/>
        </p:nvCxnSpPr>
        <p:spPr>
          <a:xfrm>
            <a:off x="-288540" y="3113596"/>
            <a:ext cx="180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 userDrawn="1"/>
        </p:nvSpPr>
        <p:spPr>
          <a:xfrm>
            <a:off x="-1440540" y="3113596"/>
            <a:ext cx="1332000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Vertical Center = 2,00</a:t>
            </a:r>
          </a:p>
        </p:txBody>
      </p:sp>
      <p:sp>
        <p:nvSpPr>
          <p:cNvPr id="77" name="TextBox 76"/>
          <p:cNvSpPr txBox="1"/>
          <p:nvPr userDrawn="1"/>
        </p:nvSpPr>
        <p:spPr>
          <a:xfrm>
            <a:off x="-1440540" y="960159"/>
            <a:ext cx="1332000" cy="1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de-AT" sz="750" dirty="0">
                <a:latin typeface="+mn-lt"/>
              </a:rPr>
              <a:t>Headline Line 2 = 5,57</a:t>
            </a:r>
          </a:p>
        </p:txBody>
      </p:sp>
      <p:cxnSp>
        <p:nvCxnSpPr>
          <p:cNvPr id="78" name="Straight Connector 77"/>
          <p:cNvCxnSpPr/>
          <p:nvPr userDrawn="1"/>
        </p:nvCxnSpPr>
        <p:spPr>
          <a:xfrm>
            <a:off x="-288540" y="1068159"/>
            <a:ext cx="18000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51222" y="242293"/>
            <a:ext cx="8640000" cy="2428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 cap="all" spc="-150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de-AT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1022731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  <p15:guide id="3" orient="horz" pos="4224">
          <p15:clr>
            <a:srgbClr val="FBAE40"/>
          </p15:clr>
        </p15:guide>
        <p15:guide id="4" pos="3840">
          <p15:clr>
            <a:srgbClr val="FBAE40"/>
          </p15:clr>
        </p15:guide>
        <p15:guide id="5" pos="3727">
          <p15:clr>
            <a:srgbClr val="FBAE40"/>
          </p15:clr>
        </p15:guide>
        <p15:guide id="6" pos="3953">
          <p15:clr>
            <a:srgbClr val="FBAE40"/>
          </p15:clr>
        </p15:guide>
        <p15:guide id="7" orient="horz" pos="1139">
          <p15:clr>
            <a:srgbClr val="FBAE40"/>
          </p15:clr>
        </p15:guide>
        <p15:guide id="8" orient="horz" pos="4088">
          <p15:clr>
            <a:srgbClr val="FBAE40"/>
          </p15:clr>
        </p15:guide>
        <p15:guide id="9" orient="horz" pos="651">
          <p15:clr>
            <a:srgbClr val="FBAE40"/>
          </p15:clr>
        </p15:guide>
        <p15:guide id="0" orient="horz" pos="391">
          <p15:clr>
            <a:srgbClr val="FBAE40"/>
          </p15:clr>
        </p15:guide>
        <p15:guide id="10" orient="horz" pos="2614">
          <p15:clr>
            <a:srgbClr val="FBAE40"/>
          </p15:clr>
        </p15:guide>
        <p15:guide id="11" orient="horz" pos="8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1" y="1054894"/>
            <a:ext cx="7978525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1" y="1623576"/>
            <a:ext cx="7978525" cy="2983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4790252"/>
            <a:ext cx="6875916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4790252"/>
            <a:ext cx="960324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</a:rPr>
              <a:t>bmbwf.gv.at</a:t>
            </a:r>
          </a:p>
        </p:txBody>
      </p:sp>
      <p:pic>
        <p:nvPicPr>
          <p:cNvPr id="12" name="Grafik 1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2" y="208971"/>
            <a:ext cx="2746416" cy="66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  <p:sldLayoutId id="2147483723" r:id="rId8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crobit.eeducation.at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eis.eeducation.at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hyperlink" Target="http://www.digicheck.at/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heidrun.strohmeyer@bmbwf.gv.a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9919" y="2270908"/>
            <a:ext cx="7978526" cy="996791"/>
          </a:xfrm>
        </p:spPr>
        <p:txBody>
          <a:bodyPr/>
          <a:lstStyle/>
          <a:p>
            <a:r>
              <a:rPr lang="de-AT" dirty="0" smtClean="0">
                <a:solidFill>
                  <a:schemeClr val="tx2"/>
                </a:solidFill>
              </a:rPr>
              <a:t>Schwerpunkte zur Digitalisierung</a:t>
            </a:r>
            <a:br>
              <a:rPr lang="de-AT" dirty="0" smtClean="0">
                <a:solidFill>
                  <a:schemeClr val="tx2"/>
                </a:solidFill>
              </a:rPr>
            </a:br>
            <a:r>
              <a:rPr lang="de-AT" dirty="0" smtClean="0">
                <a:solidFill>
                  <a:schemeClr val="tx2"/>
                </a:solidFill>
              </a:rPr>
              <a:t>und Digitalen Bildung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9750" y="3917442"/>
            <a:ext cx="4471162" cy="733029"/>
          </a:xfrm>
        </p:spPr>
        <p:txBody>
          <a:bodyPr/>
          <a:lstStyle/>
          <a:p>
            <a:r>
              <a:rPr lang="de-DE" dirty="0" smtClean="0"/>
              <a:t>Gruppenleiterin Mag. Heidrun Strohmeyer, CDO im BMBWF</a:t>
            </a:r>
          </a:p>
          <a:p>
            <a:r>
              <a:rPr lang="de-DE" dirty="0" smtClean="0"/>
              <a:t>Linz, 12. März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24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1976654"/>
            <a:ext cx="7978525" cy="622091"/>
          </a:xfrm>
        </p:spPr>
        <p:txBody>
          <a:bodyPr/>
          <a:lstStyle/>
          <a:p>
            <a:pPr algn="ctr"/>
            <a:r>
              <a:rPr lang="de-AT" sz="4000" dirty="0" smtClean="0"/>
              <a:t>Laufende Initiativen</a:t>
            </a:r>
            <a:endParaRPr lang="de-DE" sz="4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66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6CC67BE-BE57-4DDB-9FAE-370FB0F2F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11901" r="13798" b="8774"/>
          <a:stretch/>
        </p:blipFill>
        <p:spPr>
          <a:xfrm rot="21147663">
            <a:off x="4511852" y="2957806"/>
            <a:ext cx="1855305" cy="13828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Digitale Grundbildung in Primarstufe und </a:t>
            </a:r>
            <a:r>
              <a:rPr lang="de-AT" dirty="0" smtClean="0"/>
              <a:t>Sekundarstufe I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001" y="1623322"/>
            <a:ext cx="7978775" cy="1409406"/>
          </a:xfrm>
        </p:spPr>
        <p:txBody>
          <a:bodyPr/>
          <a:lstStyle/>
          <a:p>
            <a:pPr marL="176213" indent="-176213">
              <a:lnSpc>
                <a:spcPct val="100000"/>
              </a:lnSpc>
              <a:spcAft>
                <a:spcPts val="600"/>
              </a:spcAft>
              <a:tabLst>
                <a:tab pos="176213" algn="l"/>
              </a:tabLst>
            </a:pPr>
            <a:r>
              <a:rPr lang="de-AT" dirty="0" smtClean="0"/>
              <a:t>Kompetenzmodelle „</a:t>
            </a:r>
            <a:r>
              <a:rPr lang="de-AT" b="1" dirty="0" err="1" smtClean="0"/>
              <a:t>digi.komp</a:t>
            </a:r>
            <a:r>
              <a:rPr lang="de-AT" dirty="0" smtClean="0"/>
              <a:t>“</a:t>
            </a:r>
          </a:p>
          <a:p>
            <a:pPr marL="176213" indent="-176213">
              <a:lnSpc>
                <a:spcPct val="100000"/>
              </a:lnSpc>
              <a:spcAft>
                <a:spcPts val="600"/>
              </a:spcAft>
              <a:tabLst>
                <a:tab pos="176213" algn="l"/>
              </a:tabLst>
            </a:pPr>
            <a:r>
              <a:rPr lang="de-AT" dirty="0" smtClean="0"/>
              <a:t>Einführung Gegenstand „</a:t>
            </a:r>
            <a:r>
              <a:rPr lang="de-AT" b="1" dirty="0" smtClean="0"/>
              <a:t>Digitale Grundbildung</a:t>
            </a:r>
            <a:r>
              <a:rPr lang="de-AT" dirty="0" smtClean="0"/>
              <a:t>“ in der Sek. I </a:t>
            </a:r>
            <a:endParaRPr lang="de-AT" dirty="0"/>
          </a:p>
          <a:p>
            <a:pPr marL="176213" indent="-176213">
              <a:lnSpc>
                <a:spcPct val="100000"/>
              </a:lnSpc>
              <a:spcAft>
                <a:spcPts val="600"/>
              </a:spcAft>
            </a:pPr>
            <a:r>
              <a:rPr lang="de-AT" dirty="0"/>
              <a:t>Altersadäquates </a:t>
            </a:r>
            <a:r>
              <a:rPr lang="de-AT" b="1" dirty="0"/>
              <a:t>Heranführen an Programmieren </a:t>
            </a:r>
            <a:r>
              <a:rPr lang="de-AT" dirty="0"/>
              <a:t>– Denken lernen, Probleme lösen in der Primar- und </a:t>
            </a:r>
            <a:r>
              <a:rPr lang="de-AT" dirty="0" smtClean="0"/>
              <a:t>(seit 2018/19) Sekundarstufe I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11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6DEA085-EACA-4A27-B1D4-782DE1AE8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57" y="3262616"/>
            <a:ext cx="3276000" cy="144119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5F9342C0-B357-4C97-AD3C-2BE9C8F3CC24}"/>
              </a:ext>
            </a:extLst>
          </p:cNvPr>
          <p:cNvSpPr txBox="1"/>
          <p:nvPr/>
        </p:nvSpPr>
        <p:spPr>
          <a:xfrm>
            <a:off x="596957" y="3376378"/>
            <a:ext cx="1309974" cy="369332"/>
          </a:xfrm>
          <a:prstGeom prst="rect">
            <a:avLst/>
          </a:prstGeom>
          <a:solidFill>
            <a:srgbClr val="E6320F"/>
          </a:solidFill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Primarstufe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A7C8542E-229D-46DF-AC7E-DDE31A53392C}"/>
              </a:ext>
            </a:extLst>
          </p:cNvPr>
          <p:cNvSpPr/>
          <p:nvPr/>
        </p:nvSpPr>
        <p:spPr>
          <a:xfrm>
            <a:off x="219363" y="3033007"/>
            <a:ext cx="3329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1" indent="0">
              <a:buNone/>
            </a:pPr>
            <a:r>
              <a:rPr lang="de-AT" sz="1400" dirty="0">
                <a:solidFill>
                  <a:srgbClr val="FF0000"/>
                </a:solidFill>
                <a:hlinkClick r:id="rId4"/>
              </a:rPr>
              <a:t>https://eis.eeducation.at</a:t>
            </a:r>
            <a:r>
              <a:rPr lang="de-AT" sz="1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1" t="11301" r="34138" b="2758"/>
          <a:stretch/>
        </p:blipFill>
        <p:spPr bwMode="auto">
          <a:xfrm>
            <a:off x="6508004" y="2730588"/>
            <a:ext cx="1548000" cy="218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9EB79E69-728E-4B71-A2AA-36FC0499E626}"/>
              </a:ext>
            </a:extLst>
          </p:cNvPr>
          <p:cNvSpPr txBox="1"/>
          <p:nvPr/>
        </p:nvSpPr>
        <p:spPr>
          <a:xfrm>
            <a:off x="5918281" y="3077950"/>
            <a:ext cx="689612" cy="369332"/>
          </a:xfrm>
          <a:prstGeom prst="rect">
            <a:avLst/>
          </a:prstGeom>
          <a:solidFill>
            <a:srgbClr val="E6320F"/>
          </a:solidFill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</a:rPr>
              <a:t>Sek 1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45E2AE55-E636-4A36-97C5-D7A429CEE2D3}"/>
              </a:ext>
            </a:extLst>
          </p:cNvPr>
          <p:cNvSpPr/>
          <p:nvPr/>
        </p:nvSpPr>
        <p:spPr>
          <a:xfrm rot="20534363">
            <a:off x="4315894" y="4182010"/>
            <a:ext cx="3329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1" indent="0">
              <a:buNone/>
            </a:pPr>
            <a:r>
              <a:rPr lang="de-AT" sz="1400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https://microbit.eeducation.at</a:t>
            </a:r>
            <a:r>
              <a:rPr lang="de-AT" sz="1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85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6E15693-E49D-46B9-B65F-E5F03CCF5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510350"/>
            <a:ext cx="6875916" cy="31915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Kompetenzchecks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12</a:t>
            </a:fld>
            <a:endParaRPr lang="de-AT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F14C4241-1E13-4A91-A14B-07C90C19E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5" y="3830438"/>
            <a:ext cx="1079500" cy="7215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099FC9DC-A9BB-45BB-AC9D-3582A94CB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3671897"/>
            <a:ext cx="1079500" cy="7215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E55CC4A2-4D1A-4C00-8F38-8E1ECC19E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21" y="2944378"/>
            <a:ext cx="1079500" cy="721503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xmlns="" id="{07C04A36-0F1D-42FF-883A-8B3AA600C272}"/>
              </a:ext>
            </a:extLst>
          </p:cNvPr>
          <p:cNvGrpSpPr/>
          <p:nvPr/>
        </p:nvGrpSpPr>
        <p:grpSpPr>
          <a:xfrm>
            <a:off x="2963114" y="3743854"/>
            <a:ext cx="3186907" cy="502875"/>
            <a:chOff x="3372643" y="3439543"/>
            <a:chExt cx="3186907" cy="502875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xmlns="" id="{EE8F3D41-0FE3-4027-9FF8-617C5972BE7A}"/>
                </a:ext>
              </a:extLst>
            </p:cNvPr>
            <p:cNvSpPr/>
            <p:nvPr/>
          </p:nvSpPr>
          <p:spPr>
            <a:xfrm>
              <a:off x="3372643" y="3439543"/>
              <a:ext cx="3186907" cy="5028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xmlns="" id="{38ED1963-20EA-4EF8-A5DA-234BB9A5B2DA}"/>
                </a:ext>
              </a:extLst>
            </p:cNvPr>
            <p:cNvGrpSpPr/>
            <p:nvPr/>
          </p:nvGrpSpPr>
          <p:grpSpPr>
            <a:xfrm>
              <a:off x="3372643" y="3439543"/>
              <a:ext cx="3139955" cy="502875"/>
              <a:chOff x="3372643" y="3439543"/>
              <a:chExt cx="3139955" cy="502875"/>
            </a:xfrm>
          </p:grpSpPr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xmlns="" id="{3BA4D2F6-1A2A-4649-B197-3A2154DEE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2643" y="3439543"/>
                <a:ext cx="2398714" cy="502875"/>
              </a:xfrm>
              <a:prstGeom prst="rect">
                <a:avLst/>
              </a:prstGeom>
            </p:spPr>
          </p:pic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xmlns="" id="{BD48863C-3D2E-4CE8-AD5C-CA4465F68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31049" y="3710917"/>
                <a:ext cx="1023143" cy="217798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xmlns="" id="{4B9A67A2-A00B-4403-8839-D3163DF3E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7977" y="3711334"/>
                <a:ext cx="1014621" cy="217798"/>
              </a:xfrm>
              <a:prstGeom prst="rect">
                <a:avLst/>
              </a:prstGeom>
            </p:spPr>
          </p:pic>
        </p:grp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3D548D13-7CD6-4FE9-9C4C-49DE9CA2A2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21" y="2409150"/>
            <a:ext cx="1079501" cy="721503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xmlns="" id="{1E9A3B4B-221B-4B4D-B2F3-1530CC74844F}"/>
              </a:ext>
            </a:extLst>
          </p:cNvPr>
          <p:cNvCxnSpPr>
            <a:cxnSpLocks/>
          </p:cNvCxnSpPr>
          <p:nvPr/>
        </p:nvCxnSpPr>
        <p:spPr>
          <a:xfrm flipH="1">
            <a:off x="1168814" y="1885950"/>
            <a:ext cx="2996786" cy="20891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xmlns="" id="{5B8A1E13-6486-4221-AF96-D23E1EC9E6D5}"/>
              </a:ext>
            </a:extLst>
          </p:cNvPr>
          <p:cNvCxnSpPr>
            <a:cxnSpLocks/>
          </p:cNvCxnSpPr>
          <p:nvPr/>
        </p:nvCxnSpPr>
        <p:spPr>
          <a:xfrm flipH="1">
            <a:off x="2395717" y="1885950"/>
            <a:ext cx="2531884" cy="19123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xmlns="" id="{AC7795D3-30F3-4CF7-AB63-A7B160E14E90}"/>
              </a:ext>
            </a:extLst>
          </p:cNvPr>
          <p:cNvCxnSpPr>
            <a:cxnSpLocks/>
          </p:cNvCxnSpPr>
          <p:nvPr/>
        </p:nvCxnSpPr>
        <p:spPr>
          <a:xfrm flipH="1">
            <a:off x="5610271" y="1885950"/>
            <a:ext cx="201424" cy="12447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xmlns="" id="{94D3EA81-98BE-4816-A107-9D09DBACDC51}"/>
              </a:ext>
            </a:extLst>
          </p:cNvPr>
          <p:cNvCxnSpPr>
            <a:cxnSpLocks/>
          </p:cNvCxnSpPr>
          <p:nvPr/>
        </p:nvCxnSpPr>
        <p:spPr>
          <a:xfrm flipH="1">
            <a:off x="3879699" y="1885950"/>
            <a:ext cx="1741917" cy="1893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xmlns="" id="{085BE3ED-1528-4EF1-96A6-9A1D647FAB78}"/>
              </a:ext>
            </a:extLst>
          </p:cNvPr>
          <p:cNvCxnSpPr>
            <a:cxnSpLocks/>
          </p:cNvCxnSpPr>
          <p:nvPr/>
        </p:nvCxnSpPr>
        <p:spPr>
          <a:xfrm>
            <a:off x="6808434" y="1885950"/>
            <a:ext cx="0" cy="6811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>
            <a:extLst>
              <a:ext uri="{FF2B5EF4-FFF2-40B4-BE49-F238E27FC236}">
                <a16:creationId xmlns:a16="http://schemas.microsoft.com/office/drawing/2014/main" xmlns="" id="{615AE96B-55F1-4112-9F61-9D27C074BAC0}"/>
              </a:ext>
            </a:extLst>
          </p:cNvPr>
          <p:cNvSpPr/>
          <p:nvPr/>
        </p:nvSpPr>
        <p:spPr>
          <a:xfrm>
            <a:off x="5535290" y="4341932"/>
            <a:ext cx="1957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rgbClr val="FF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www.digicheck.at</a:t>
            </a:r>
            <a:r>
              <a:rPr lang="de-AT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7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Aktuelle Initiativen in der Medienbildung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sz="quarter" idx="15"/>
          </p:nvPr>
        </p:nvSpPr>
        <p:spPr>
          <a:xfrm>
            <a:off x="540000" y="1630800"/>
            <a:ext cx="3626019" cy="29761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tabLst>
                <a:tab pos="1973263" algn="l"/>
              </a:tabLst>
            </a:pPr>
            <a:r>
              <a:rPr lang="de-AT" sz="1700" b="1" dirty="0" smtClean="0"/>
              <a:t>	Einreichung</a:t>
            </a:r>
            <a:r>
              <a:rPr lang="de-AT" sz="1700" dirty="0" smtClean="0"/>
              <a:t> </a:t>
            </a:r>
            <a:br>
              <a:rPr lang="de-AT" sz="1700" dirty="0" smtClean="0"/>
            </a:br>
            <a:r>
              <a:rPr lang="de-AT" sz="1700" dirty="0" smtClean="0"/>
              <a:t>	von Projekten </a:t>
            </a:r>
            <a:br>
              <a:rPr lang="de-AT" sz="1700" dirty="0" smtClean="0"/>
            </a:br>
            <a:r>
              <a:rPr lang="de-AT" sz="1700" dirty="0" smtClean="0"/>
              <a:t>in den Kategorien Video, Audio, </a:t>
            </a:r>
            <a:br>
              <a:rPr lang="de-AT" sz="1700" dirty="0" smtClean="0"/>
            </a:br>
            <a:r>
              <a:rPr lang="de-AT" sz="1700" dirty="0" smtClean="0"/>
              <a:t>Print, Multimedia &amp; Neue Medien </a:t>
            </a:r>
            <a:br>
              <a:rPr lang="de-AT" sz="1700" dirty="0" smtClean="0"/>
            </a:br>
            <a:r>
              <a:rPr lang="de-AT" sz="1700" b="1" dirty="0" smtClean="0"/>
              <a:t>bis 15.7.2019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AT" sz="1700" b="1" dirty="0" smtClean="0"/>
              <a:t>European Media </a:t>
            </a:r>
            <a:r>
              <a:rPr lang="de-AT" sz="1700" b="1" dirty="0" err="1" smtClean="0"/>
              <a:t>Literacy</a:t>
            </a:r>
            <a:r>
              <a:rPr lang="de-AT" sz="1700" b="1" dirty="0" smtClean="0"/>
              <a:t> </a:t>
            </a:r>
            <a:r>
              <a:rPr lang="de-AT" sz="1700" b="1" dirty="0" err="1" smtClean="0"/>
              <a:t>Week</a:t>
            </a:r>
            <a:r>
              <a:rPr lang="de-AT" sz="1700" b="1" dirty="0" smtClean="0"/>
              <a:t> </a:t>
            </a:r>
            <a:br>
              <a:rPr lang="de-AT" sz="1700" b="1" dirty="0" smtClean="0"/>
            </a:br>
            <a:r>
              <a:rPr lang="de-AT" sz="1700" dirty="0" smtClean="0"/>
              <a:t>18.-22.3.2019: Thema Desinformation – in Kürze Themendossier und Veranstaltungshinweise auf </a:t>
            </a:r>
            <a:r>
              <a:rPr lang="de-AT" sz="1700" b="1" dirty="0" smtClean="0"/>
              <a:t>mediamanual.at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4035973" y="1630800"/>
            <a:ext cx="4482554" cy="2976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AT" dirty="0"/>
              <a:t>„</a:t>
            </a:r>
            <a:r>
              <a:rPr lang="de-AT" b="1" dirty="0"/>
              <a:t>Medienfit Challenge</a:t>
            </a:r>
            <a:r>
              <a:rPr lang="de-AT" dirty="0"/>
              <a:t>“ für Schülerinnen und Schüler: </a:t>
            </a:r>
            <a:r>
              <a:rPr lang="de-AT" dirty="0" smtClean="0"/>
              <a:t>6 </a:t>
            </a:r>
            <a:r>
              <a:rPr lang="de-AT" dirty="0"/>
              <a:t>medienpädagogische Aufgaben</a:t>
            </a:r>
          </a:p>
          <a:p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5" y="1569275"/>
            <a:ext cx="1476000" cy="59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t="12605" r="18898" b="38759"/>
          <a:stretch/>
        </p:blipFill>
        <p:spPr bwMode="auto">
          <a:xfrm>
            <a:off x="4166019" y="2252131"/>
            <a:ext cx="4896000" cy="203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5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MINT und Industrie 4.0  - Berufsbildung 4.0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2000" dirty="0" smtClean="0">
                <a:solidFill>
                  <a:srgbClr val="E6320F"/>
                </a:solidFill>
              </a:rPr>
              <a:t>Allgemeinbildung und Berufsbildung sind gut vorbereitet!</a:t>
            </a:r>
            <a:endParaRPr lang="de-AT" sz="2000" dirty="0" smtClean="0">
              <a:solidFill>
                <a:srgbClr val="E6320F"/>
              </a:solidFill>
              <a:latin typeface="Corbel" panose="020B0503020204020204" pitchFamily="34" charset="0"/>
            </a:endParaRPr>
          </a:p>
          <a:p>
            <a:pPr marL="250825" indent="-250825" fontAlgn="base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de-DE" dirty="0" smtClean="0">
                <a:solidFill>
                  <a:prstClr val="black"/>
                </a:solidFill>
                <a:latin typeface="Corbel" panose="020B0503020204020204" pitchFamily="34" charset="0"/>
              </a:rPr>
              <a:t>MINT </a:t>
            </a:r>
            <a:r>
              <a:rPr lang="de-DE" dirty="0">
                <a:solidFill>
                  <a:prstClr val="black"/>
                </a:solidFill>
                <a:latin typeface="Corbel" panose="020B0503020204020204" pitchFamily="34" charset="0"/>
              </a:rPr>
              <a:t>3D-Projekt zur Steigerung des MINT Interesses in der Sek </a:t>
            </a:r>
            <a:r>
              <a:rPr lang="de-DE" dirty="0" smtClean="0">
                <a:solidFill>
                  <a:prstClr val="black"/>
                </a:solidFill>
                <a:latin typeface="Corbel" panose="020B0503020204020204" pitchFamily="34" charset="0"/>
              </a:rPr>
              <a:t>I und </a:t>
            </a:r>
            <a:r>
              <a:rPr lang="de-DE" dirty="0">
                <a:solidFill>
                  <a:prstClr val="black"/>
                </a:solidFill>
                <a:latin typeface="Corbel" panose="020B0503020204020204" pitchFamily="34" charset="0"/>
              </a:rPr>
              <a:t>II 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de-DE" dirty="0">
                <a:solidFill>
                  <a:prstClr val="black"/>
                </a:solidFill>
                <a:latin typeface="Corbel" panose="020B0503020204020204" pitchFamily="34" charset="0"/>
              </a:rPr>
              <a:t>Fortbildung für Lehrpersonen: </a:t>
            </a:r>
            <a:endParaRPr lang="de-DE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1"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prstClr val="black"/>
                </a:solidFill>
                <a:latin typeface="Corbel" panose="020B0503020204020204" pitchFamily="34" charset="0"/>
              </a:rPr>
              <a:t>MINT </a:t>
            </a:r>
            <a:r>
              <a:rPr lang="de-DE" dirty="0">
                <a:solidFill>
                  <a:prstClr val="black"/>
                </a:solidFill>
                <a:latin typeface="Corbel" panose="020B0503020204020204" pitchFamily="34" charset="0"/>
              </a:rPr>
              <a:t>&amp; Industrie 4.0 Fachtagung 25.-26. April an der PH Salzburg, Anmeldung läuft bis Ende </a:t>
            </a:r>
            <a:r>
              <a:rPr lang="de-DE" dirty="0" smtClean="0">
                <a:solidFill>
                  <a:prstClr val="black"/>
                </a:solidFill>
                <a:latin typeface="Corbel" panose="020B0503020204020204" pitchFamily="34" charset="0"/>
              </a:rPr>
              <a:t>März</a:t>
            </a:r>
          </a:p>
          <a:p>
            <a:pPr lvl="1"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prstClr val="black"/>
                </a:solidFill>
                <a:latin typeface="Corbel" panose="020B0503020204020204" pitchFamily="34" charset="0"/>
              </a:rPr>
              <a:t>5 </a:t>
            </a:r>
            <a:r>
              <a:rPr lang="de-DE" dirty="0">
                <a:solidFill>
                  <a:prstClr val="black"/>
                </a:solidFill>
                <a:latin typeface="Corbel" panose="020B0503020204020204" pitchFamily="34" charset="0"/>
              </a:rPr>
              <a:t>ECTS Lehrgang Berufsbildung 4.0, PH NÖ, Start im Herbst </a:t>
            </a:r>
            <a:endParaRPr lang="de-DE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1" fontAlgn="base">
              <a:lnSpc>
                <a:spcPct val="100000"/>
              </a:lnSpc>
              <a:spcAft>
                <a:spcPts val="600"/>
              </a:spcAft>
              <a:defRPr/>
            </a:pPr>
            <a:r>
              <a:rPr lang="de-DE" dirty="0" smtClean="0">
                <a:solidFill>
                  <a:prstClr val="black"/>
                </a:solidFill>
                <a:latin typeface="Corbel" panose="020B0503020204020204" pitchFamily="34" charset="0"/>
              </a:rPr>
              <a:t>Seminarreihe </a:t>
            </a:r>
            <a:r>
              <a:rPr lang="de-DE" dirty="0">
                <a:solidFill>
                  <a:prstClr val="black"/>
                </a:solidFill>
                <a:latin typeface="Corbel" panose="020B0503020204020204" pitchFamily="34" charset="0"/>
              </a:rPr>
              <a:t>Digitalisierung - Industrie 4.0 und </a:t>
            </a:r>
            <a:r>
              <a:rPr lang="de-AT" dirty="0" err="1"/>
              <a:t>Artificial</a:t>
            </a:r>
            <a:r>
              <a:rPr lang="de-AT" dirty="0"/>
              <a:t> </a:t>
            </a:r>
            <a:r>
              <a:rPr lang="de-AT" dirty="0" err="1"/>
              <a:t>Intelligence</a:t>
            </a:r>
            <a:r>
              <a:rPr lang="de-DE" dirty="0">
                <a:solidFill>
                  <a:prstClr val="black"/>
                </a:solidFill>
                <a:latin typeface="Corbel" panose="020B0503020204020204" pitchFamily="34" charset="0"/>
              </a:rPr>
              <a:t>, </a:t>
            </a:r>
            <a:r>
              <a:rPr lang="de-DE" dirty="0" smtClean="0">
                <a:solidFill>
                  <a:prstClr val="black"/>
                </a:solidFill>
                <a:latin typeface="Corbel" panose="020B0503020204020204" pitchFamily="34" charset="0"/>
              </a:rPr>
              <a:t/>
            </a:r>
            <a:br>
              <a:rPr lang="de-DE" dirty="0" smtClean="0">
                <a:solidFill>
                  <a:prstClr val="black"/>
                </a:solidFill>
                <a:latin typeface="Corbel" panose="020B0503020204020204" pitchFamily="34" charset="0"/>
              </a:rPr>
            </a:br>
            <a:r>
              <a:rPr lang="de-DE" dirty="0" smtClean="0">
                <a:solidFill>
                  <a:prstClr val="black"/>
                </a:solidFill>
                <a:latin typeface="Corbel" panose="020B0503020204020204" pitchFamily="34" charset="0"/>
              </a:rPr>
              <a:t>KPH </a:t>
            </a:r>
            <a:r>
              <a:rPr lang="de-DE" dirty="0">
                <a:solidFill>
                  <a:prstClr val="black"/>
                </a:solidFill>
                <a:latin typeface="Corbel" panose="020B0503020204020204" pitchFamily="34" charset="0"/>
              </a:rPr>
              <a:t>Wien/Krems (Herbst) 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de-DE" dirty="0">
                <a:solidFill>
                  <a:prstClr val="black"/>
                </a:solidFill>
                <a:latin typeface="Corbel" panose="020B0503020204020204" pitchFamily="34" charset="0"/>
              </a:rPr>
              <a:t>RDP DIGITAL (heuer 22 Schulen aus allen Schulbereichen</a:t>
            </a:r>
            <a:r>
              <a:rPr lang="de-DE" dirty="0" smtClean="0">
                <a:solidFill>
                  <a:prstClr val="black"/>
                </a:solidFill>
                <a:latin typeface="Corbel" panose="020B0503020204020204" pitchFamily="34" charset="0"/>
              </a:rPr>
              <a:t>!)</a:t>
            </a:r>
          </a:p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441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AT" dirty="0" smtClean="0"/>
              <a:t>Schulentwicklung und Vernetzung</a:t>
            </a:r>
          </a:p>
          <a:p>
            <a:pPr>
              <a:spcAft>
                <a:spcPts val="600"/>
              </a:spcAft>
            </a:pPr>
            <a:r>
              <a:rPr lang="de-AT" dirty="0" smtClean="0"/>
              <a:t>systematische Fortbildung </a:t>
            </a:r>
            <a:r>
              <a:rPr lang="de-AT" dirty="0"/>
              <a:t>für </a:t>
            </a:r>
            <a:r>
              <a:rPr lang="de-AT" dirty="0" smtClean="0"/>
              <a:t>Lehrerinnen und Lehrer, v.a. schulintern</a:t>
            </a:r>
          </a:p>
          <a:p>
            <a:pPr>
              <a:spcAft>
                <a:spcPts val="600"/>
              </a:spcAft>
            </a:pPr>
            <a:r>
              <a:rPr lang="de-AT" dirty="0" smtClean="0"/>
              <a:t>2.312 Schulen*</a:t>
            </a:r>
          </a:p>
          <a:p>
            <a:pPr>
              <a:spcAft>
                <a:spcPts val="600"/>
              </a:spcAft>
            </a:pPr>
            <a:endParaRPr lang="de-AT" dirty="0"/>
          </a:p>
          <a:p>
            <a:pPr>
              <a:spcAft>
                <a:spcPts val="600"/>
              </a:spcAft>
            </a:pPr>
            <a:endParaRPr lang="de-AT" dirty="0" smtClean="0"/>
          </a:p>
          <a:p>
            <a:pPr lvl="5">
              <a:spcAft>
                <a:spcPts val="600"/>
              </a:spcAft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15</a:t>
            </a:fld>
            <a:endParaRPr lang="de-A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6" y="852898"/>
            <a:ext cx="2428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Exp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36" y="300342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xp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12" y="300342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em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41" y="300342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52066" y="3962275"/>
            <a:ext cx="1593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1" indent="0">
              <a:lnSpc>
                <a:spcPct val="100000"/>
              </a:lnSpc>
              <a:buNone/>
              <a:tabLst>
                <a:tab pos="1255713" algn="l"/>
              </a:tabLst>
            </a:pPr>
            <a:r>
              <a:rPr lang="de-AT" sz="1500" dirty="0" smtClean="0"/>
              <a:t>1.429</a:t>
            </a:r>
            <a:endParaRPr lang="de-AT" sz="1500" dirty="0"/>
          </a:p>
          <a:p>
            <a:endParaRPr lang="de-AT" sz="1500" dirty="0"/>
          </a:p>
        </p:txBody>
      </p:sp>
      <p:sp>
        <p:nvSpPr>
          <p:cNvPr id="9" name="Textfeld 8"/>
          <p:cNvSpPr txBox="1"/>
          <p:nvPr/>
        </p:nvSpPr>
        <p:spPr>
          <a:xfrm>
            <a:off x="2103417" y="3962275"/>
            <a:ext cx="20558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876300"/>
            <a:r>
              <a:rPr lang="de-AT" sz="1500" dirty="0" smtClean="0"/>
              <a:t>859</a:t>
            </a:r>
            <a:endParaRPr lang="de-AT" sz="1500" dirty="0"/>
          </a:p>
        </p:txBody>
      </p:sp>
      <p:sp>
        <p:nvSpPr>
          <p:cNvPr id="14" name="Textfeld 13"/>
          <p:cNvSpPr txBox="1"/>
          <p:nvPr/>
        </p:nvSpPr>
        <p:spPr>
          <a:xfrm>
            <a:off x="4213848" y="3958289"/>
            <a:ext cx="15437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de-AT" sz="1500" dirty="0" smtClean="0"/>
              <a:t>24</a:t>
            </a:r>
            <a:endParaRPr lang="de-AT" sz="1500" dirty="0"/>
          </a:p>
        </p:txBody>
      </p:sp>
      <p:sp>
        <p:nvSpPr>
          <p:cNvPr id="12" name="Textfeld 11"/>
          <p:cNvSpPr txBox="1"/>
          <p:nvPr/>
        </p:nvSpPr>
        <p:spPr>
          <a:xfrm>
            <a:off x="547688" y="4660287"/>
            <a:ext cx="4686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* abgerufen am 11.3.2019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25806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Aktuelle Schwerpunkte </a:t>
            </a:r>
            <a:r>
              <a:rPr lang="de-AT" dirty="0" err="1" smtClean="0"/>
              <a:t>Pädagog</a:t>
            </a:r>
            <a:r>
              <a:rPr lang="de-AT" dirty="0" smtClean="0"/>
              <a:t>/</a:t>
            </a:r>
            <a:r>
              <a:rPr lang="de-AT" dirty="0" err="1" smtClean="0"/>
              <a:t>innenbildung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b="1" dirty="0" err="1" smtClean="0"/>
              <a:t>digi.folio</a:t>
            </a:r>
            <a:r>
              <a:rPr lang="de-AT" dirty="0" smtClean="0"/>
              <a:t> </a:t>
            </a:r>
            <a:r>
              <a:rPr lang="de-AT" dirty="0"/>
              <a:t>– modulares Ausbildungsangebot und </a:t>
            </a:r>
            <a:r>
              <a:rPr lang="de-AT" dirty="0" smtClean="0"/>
              <a:t>Dokumentation </a:t>
            </a:r>
            <a:r>
              <a:rPr lang="de-AT" dirty="0"/>
              <a:t>für </a:t>
            </a:r>
            <a:r>
              <a:rPr lang="de-AT" dirty="0" err="1" smtClean="0"/>
              <a:t>Pädagog</a:t>
            </a:r>
            <a:r>
              <a:rPr lang="de-AT" dirty="0" smtClean="0"/>
              <a:t>/innen 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2. Online-Tagung | </a:t>
            </a:r>
            <a:r>
              <a:rPr lang="de-AT" b="1" dirty="0" smtClean="0"/>
              <a:t>#digiPH2 </a:t>
            </a:r>
            <a:r>
              <a:rPr lang="de-AT" dirty="0" smtClean="0"/>
              <a:t>– Hochschule </a:t>
            </a:r>
            <a:r>
              <a:rPr lang="de-AT" dirty="0" err="1" smtClean="0"/>
              <a:t>digital.innovativ</a:t>
            </a:r>
            <a:r>
              <a:rPr lang="de-AT" dirty="0" smtClean="0"/>
              <a:t>  </a:t>
            </a:r>
            <a:r>
              <a:rPr lang="de-AT" b="1" dirty="0" smtClean="0"/>
              <a:t>11.3. bis 7.4.2019 </a:t>
            </a:r>
            <a:endParaRPr lang="de-AT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16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83" y="2028459"/>
            <a:ext cx="5172646" cy="103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85064" y="3142540"/>
            <a:ext cx="14439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>
                <a:solidFill>
                  <a:srgbClr val="FF0000"/>
                </a:solidFill>
              </a:rPr>
              <a:t>Welchen Bedarf</a:t>
            </a:r>
          </a:p>
          <a:p>
            <a:r>
              <a:rPr lang="de-AT" sz="1500" dirty="0">
                <a:solidFill>
                  <a:srgbClr val="FF0000"/>
                </a:solidFill>
              </a:rPr>
              <a:t>habe ich?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175216" y="3148666"/>
            <a:ext cx="21158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500" dirty="0">
                <a:solidFill>
                  <a:srgbClr val="FF0000"/>
                </a:solidFill>
              </a:rPr>
              <a:t>Welche Veranstaltungen</a:t>
            </a:r>
          </a:p>
          <a:p>
            <a:r>
              <a:rPr lang="de-AT" sz="1500" dirty="0">
                <a:solidFill>
                  <a:srgbClr val="FF0000"/>
                </a:solidFill>
              </a:rPr>
              <a:t>gibt es wo?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565096" y="3148666"/>
            <a:ext cx="2015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500" dirty="0">
                <a:solidFill>
                  <a:srgbClr val="FF0000"/>
                </a:solidFill>
              </a:rPr>
              <a:t>Wie habe </a:t>
            </a:r>
            <a:r>
              <a:rPr lang="de-AT" sz="1500" dirty="0" smtClean="0">
                <a:solidFill>
                  <a:srgbClr val="FF0000"/>
                </a:solidFill>
              </a:rPr>
              <a:t>ich das Gelernte umgesetzt</a:t>
            </a:r>
            <a:r>
              <a:rPr lang="de-AT" sz="15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415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">
            <a:extLst>
              <a:ext uri="{FF2B5EF4-FFF2-40B4-BE49-F238E27FC236}">
                <a16:creationId xmlns:a16="http://schemas.microsoft.com/office/drawing/2014/main" xmlns="" id="{6F37DE83-29BC-4C6C-AFF1-B851F27F63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1" y="1623600"/>
            <a:ext cx="3647570" cy="29833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sz="1700" b="1" dirty="0"/>
              <a:t>interaktive Übungen</a:t>
            </a:r>
            <a:r>
              <a:rPr lang="de-AT" sz="1700" dirty="0"/>
              <a:t> – inhaltlich passend </a:t>
            </a:r>
            <a:r>
              <a:rPr lang="de-AT" sz="1700" dirty="0" smtClean="0"/>
              <a:t>zum </a:t>
            </a:r>
            <a:r>
              <a:rPr lang="de-AT" sz="1700" dirty="0"/>
              <a:t>Schulbuch – </a:t>
            </a:r>
            <a:r>
              <a:rPr lang="de-AT" sz="1700" dirty="0" smtClean="0"/>
              <a:t/>
            </a:r>
            <a:br>
              <a:rPr lang="de-AT" sz="1700" dirty="0" smtClean="0"/>
            </a:br>
            <a:r>
              <a:rPr lang="de-AT" sz="1700" dirty="0" smtClean="0"/>
              <a:t>inkl</a:t>
            </a:r>
            <a:r>
              <a:rPr lang="de-AT" sz="1700" dirty="0"/>
              <a:t>. automatischem </a:t>
            </a:r>
            <a:r>
              <a:rPr lang="de-AT" sz="1700" dirty="0" smtClean="0"/>
              <a:t>Feedback </a:t>
            </a:r>
            <a:r>
              <a:rPr lang="de-AT" sz="1700" dirty="0"/>
              <a:t>nutzen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AT" sz="1700" dirty="0" smtClean="0"/>
              <a:t>2018/19 Angebot </a:t>
            </a:r>
            <a:r>
              <a:rPr lang="de-AT" sz="1700" dirty="0"/>
              <a:t>für die Fächer </a:t>
            </a:r>
            <a:r>
              <a:rPr lang="de-AT" sz="1700" b="1" dirty="0"/>
              <a:t>Mathematik, </a:t>
            </a:r>
            <a:r>
              <a:rPr lang="de-AT" sz="1700" b="1" dirty="0" smtClean="0"/>
              <a:t>Englisch </a:t>
            </a:r>
            <a:r>
              <a:rPr lang="de-AT" sz="1700" dirty="0"/>
              <a:t>und</a:t>
            </a:r>
            <a:r>
              <a:rPr lang="de-AT" sz="1700" b="1" dirty="0"/>
              <a:t> Deutsch </a:t>
            </a:r>
            <a:r>
              <a:rPr lang="de-AT" sz="1700" dirty="0"/>
              <a:t>in der </a:t>
            </a:r>
            <a:r>
              <a:rPr lang="de-AT" sz="1700" dirty="0" smtClean="0"/>
              <a:t>Oberstufe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de-AT" sz="17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Schulbücher und E-Book PLUS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D294CE3-CB83-4AA8-8B3B-D4711F2E3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572" y="1676985"/>
            <a:ext cx="3911497" cy="275063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7B4BCD89-98DF-46E0-9403-A9128D0F5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1862">
            <a:off x="6895679" y="885833"/>
            <a:ext cx="1040474" cy="215064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21265036">
            <a:off x="3173446" y="3969243"/>
            <a:ext cx="3622631" cy="646331"/>
          </a:xfrm>
          <a:prstGeom prst="rect">
            <a:avLst/>
          </a:prstGeom>
          <a:solidFill>
            <a:srgbClr val="E6320F"/>
          </a:solidFill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bg2"/>
                </a:solidFill>
              </a:rPr>
              <a:t>ab 2019/20: Rollout Sek I und Sek II in allen Fächern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83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 r="74621" b="46491"/>
          <a:stretch/>
        </p:blipFill>
        <p:spPr bwMode="auto">
          <a:xfrm>
            <a:off x="5057566" y="1358722"/>
            <a:ext cx="3819218" cy="324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IKT-</a:t>
            </a:r>
            <a:r>
              <a:rPr lang="de-AT" dirty="0" err="1" smtClean="0"/>
              <a:t>Policy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39752" y="1623600"/>
            <a:ext cx="4379089" cy="298332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AT" dirty="0" smtClean="0"/>
              <a:t>„Empfehlungen zur Nutzung </a:t>
            </a:r>
            <a:br>
              <a:rPr lang="de-AT" dirty="0" smtClean="0"/>
            </a:br>
            <a:r>
              <a:rPr lang="de-AT" dirty="0" smtClean="0"/>
              <a:t>digitaler Technologie an Schulstandorten“</a:t>
            </a:r>
            <a:br>
              <a:rPr lang="de-AT" dirty="0" smtClean="0"/>
            </a:br>
            <a:r>
              <a:rPr lang="de-AT" dirty="0" smtClean="0"/>
              <a:t>vom August 2018</a:t>
            </a:r>
          </a:p>
          <a:p>
            <a:pPr marL="0" indent="0">
              <a:lnSpc>
                <a:spcPct val="100000"/>
              </a:lnSpc>
              <a:buNone/>
            </a:pPr>
            <a:endParaRPr lang="de-AT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18</a:t>
            </a:fld>
            <a:endParaRPr lang="de-AT" dirty="0"/>
          </a:p>
        </p:txBody>
      </p:sp>
      <p:pic>
        <p:nvPicPr>
          <p:cNvPr id="6147" name="Picture 3" descr="C:\Users\Bocka\AppData\Local\Temp\wzd86b\qr-bildung-bmbwf-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71" y="63872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69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lnSpc>
                <a:spcPts val="3000"/>
              </a:lnSpc>
              <a:spcBef>
                <a:spcPct val="0"/>
              </a:spcBef>
              <a:buNone/>
            </a:pPr>
            <a:endParaRPr lang="de-DE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ts val="3000"/>
              </a:lnSpc>
              <a:spcBef>
                <a:spcPct val="0"/>
              </a:spcBef>
              <a:buNone/>
            </a:pPr>
            <a:r>
              <a:rPr lang="de-DE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de-DE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Danke 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für Ihr Aufmerksamkeit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 algn="r">
              <a:buNone/>
            </a:pPr>
            <a:endParaRPr lang="de-DE" b="1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de-DE" b="1" dirty="0" smtClean="0">
                <a:solidFill>
                  <a:schemeClr val="tx2"/>
                </a:solidFill>
              </a:rPr>
              <a:t>Kontakt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b="1" dirty="0"/>
              <a:t>Mag. Heidrun Strohmeyer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dirty="0"/>
              <a:t>Bundesministerium für </a:t>
            </a:r>
            <a:br>
              <a:rPr lang="de-DE" sz="1200" dirty="0"/>
            </a:br>
            <a:r>
              <a:rPr lang="de-DE" sz="1200" dirty="0"/>
              <a:t>Bildung, Wissenschaft und Forschung</a:t>
            </a:r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dirty="0"/>
              <a:t>Chief Digital Officer </a:t>
            </a:r>
            <a:br>
              <a:rPr lang="de-DE" sz="1200" dirty="0"/>
            </a:br>
            <a:r>
              <a:rPr lang="de-DE" sz="1200" dirty="0"/>
              <a:t>Leiterin der Gruppe IT, </a:t>
            </a:r>
            <a:r>
              <a:rPr lang="de-DE" sz="1200" dirty="0" smtClean="0"/>
              <a:t>Digitalisierung und Medien</a:t>
            </a:r>
            <a:endParaRPr lang="de-DE" sz="1200" dirty="0"/>
          </a:p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r>
              <a:rPr lang="de-DE" sz="1200" dirty="0">
                <a:hlinkClick r:id="rId2"/>
              </a:rPr>
              <a:t>h</a:t>
            </a:r>
            <a:r>
              <a:rPr lang="de-DE" sz="1200" dirty="0" smtClean="0">
                <a:hlinkClick r:id="rId2"/>
              </a:rPr>
              <a:t>eidrun.strohmeyer@bmbwf.gv.at</a:t>
            </a:r>
            <a:r>
              <a:rPr lang="de-DE" sz="1200" dirty="0" smtClean="0"/>
              <a:t>  </a:t>
            </a:r>
            <a:endParaRPr lang="de-DE" sz="1200" dirty="0"/>
          </a:p>
          <a:p>
            <a:pPr marL="0" indent="0" algn="r">
              <a:buNone/>
            </a:pPr>
            <a:endParaRPr lang="de-DE" sz="1300" b="1" dirty="0">
              <a:solidFill>
                <a:schemeClr val="tx2"/>
              </a:solidFill>
            </a:endParaRP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xmlns="" id="{05FDF2AC-02B4-458F-BBA4-D8E898C9483C}"/>
              </a:ext>
            </a:extLst>
          </p:cNvPr>
          <p:cNvSpPr txBox="1">
            <a:spLocks/>
          </p:cNvSpPr>
          <p:nvPr/>
        </p:nvSpPr>
        <p:spPr>
          <a:xfrm>
            <a:off x="5650706" y="3434008"/>
            <a:ext cx="2953294" cy="1254547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600"/>
              </a:spcAft>
              <a:buNone/>
            </a:pPr>
            <a:endParaRPr lang="de-DE" sz="1200" dirty="0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xmlns="" id="{2D045B8D-4354-418D-A5B3-536385506D1A}"/>
              </a:ext>
            </a:extLst>
          </p:cNvPr>
          <p:cNvSpPr txBox="1">
            <a:spLocks/>
          </p:cNvSpPr>
          <p:nvPr/>
        </p:nvSpPr>
        <p:spPr>
          <a:xfrm>
            <a:off x="6453602" y="2950002"/>
            <a:ext cx="970316" cy="49596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dirty="0">
              <a:solidFill>
                <a:srgbClr val="E6320F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7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1163180"/>
            <a:ext cx="7978525" cy="622091"/>
          </a:xfrm>
        </p:spPr>
        <p:txBody>
          <a:bodyPr/>
          <a:lstStyle/>
          <a:p>
            <a:r>
              <a:rPr lang="de-AT" dirty="0" smtClean="0"/>
              <a:t>Internationaler und nationaler Rahmen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539750" y="1739086"/>
            <a:ext cx="7815973" cy="2976125"/>
          </a:xfrm>
        </p:spPr>
        <p:txBody>
          <a:bodyPr/>
          <a:lstStyle/>
          <a:p>
            <a:pPr marL="176213" indent="-176213">
              <a:lnSpc>
                <a:spcPct val="100000"/>
              </a:lnSpc>
              <a:spcAft>
                <a:spcPts val="0"/>
              </a:spcAft>
            </a:pPr>
            <a:r>
              <a:rPr lang="de-AT" b="1" dirty="0" smtClean="0"/>
              <a:t>EU-Aktionsplan für digitale Bildung</a:t>
            </a:r>
            <a:r>
              <a:rPr lang="de-AT" dirty="0" smtClean="0"/>
              <a:t> – </a:t>
            </a:r>
            <a:r>
              <a:rPr lang="de-AT" b="1" dirty="0" smtClean="0"/>
              <a:t>3 Prioritäten</a:t>
            </a:r>
            <a:r>
              <a:rPr lang="de-AT" dirty="0" smtClean="0"/>
              <a:t>: </a:t>
            </a:r>
          </a:p>
          <a:p>
            <a:pPr marL="358775" indent="-163513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AT" sz="1700" dirty="0" smtClean="0"/>
              <a:t>Entwicklung relevanter digitaler Kompetenzen für den digitalen Wandel</a:t>
            </a:r>
          </a:p>
          <a:p>
            <a:pPr marL="358775" indent="-163513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AT" sz="1700" dirty="0" smtClean="0"/>
              <a:t>Bessere Nutzung digitaler Technologien für das Lehren und Lernen</a:t>
            </a:r>
          </a:p>
          <a:p>
            <a:pPr marL="358775" indent="-163513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AT" sz="1700" dirty="0" smtClean="0"/>
              <a:t>Bessere Bildung durch aussagekräftigere Datenanalysen und Prognosen</a:t>
            </a:r>
          </a:p>
          <a:p>
            <a:pPr marL="176213" indent="-176213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de-AT" b="1" dirty="0" smtClean="0"/>
              <a:t>Arbeitsprogramm der Bundesregierung – Digitalisierungsoffensive Bildung</a:t>
            </a:r>
            <a:r>
              <a:rPr lang="de-AT" dirty="0" smtClean="0"/>
              <a:t>:</a:t>
            </a:r>
          </a:p>
          <a:p>
            <a:pPr marL="358775" indent="-182563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AT" sz="1700" dirty="0" smtClean="0"/>
              <a:t>Digitalisierungsthemen in den Kapiteln Bildung und Wissenschaft</a:t>
            </a:r>
          </a:p>
          <a:p>
            <a:pPr marL="358775" indent="-182563">
              <a:lnSpc>
                <a:spcPct val="100000"/>
              </a:lnSpc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AT" sz="1700" dirty="0" smtClean="0"/>
              <a:t>Eigenes Kapitel „Innovation und Digitalisierung“ mit inhaltlichen Bezügen zu Bildung und Wissenschaft, z.B. </a:t>
            </a:r>
            <a:r>
              <a:rPr lang="de-AT" sz="1700" b="1" dirty="0" smtClean="0"/>
              <a:t>Aus- und Weiterbildungsstrategie</a:t>
            </a:r>
            <a:r>
              <a:rPr lang="de-AT" sz="1700" dirty="0" smtClean="0"/>
              <a:t>, Lehrerbildung, Kompetenzen u.a.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AT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AT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69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Schwerpunkt Digitalisierung – „Digital Austria“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AT" dirty="0" smtClean="0"/>
              <a:t>Strategie „</a:t>
            </a:r>
            <a:r>
              <a:rPr lang="de-AT" b="1" dirty="0" smtClean="0"/>
              <a:t>Digital Austria</a:t>
            </a:r>
            <a:r>
              <a:rPr lang="de-AT" dirty="0" smtClean="0"/>
              <a:t>“: </a:t>
            </a:r>
            <a:br>
              <a:rPr lang="de-AT" dirty="0" smtClean="0"/>
            </a:br>
            <a:r>
              <a:rPr lang="de-AT" dirty="0" smtClean="0"/>
              <a:t>Dach für die Fachstrategien der Ressorts </a:t>
            </a:r>
          </a:p>
          <a:p>
            <a:pPr>
              <a:lnSpc>
                <a:spcPct val="100000"/>
              </a:lnSpc>
            </a:pPr>
            <a:r>
              <a:rPr lang="de-AT" b="1" dirty="0" smtClean="0"/>
              <a:t>Bildung ein wichtiges Querschnittsthema</a:t>
            </a:r>
            <a:r>
              <a:rPr lang="de-AT" dirty="0" smtClean="0"/>
              <a:t>, z.B. Digitale Kompetenzen in der Ausbildung, </a:t>
            </a:r>
            <a:r>
              <a:rPr lang="de-AT" dirty="0" err="1" smtClean="0"/>
              <a:t>Pädagog</a:t>
            </a:r>
            <a:r>
              <a:rPr lang="de-AT" dirty="0" smtClean="0"/>
              <a:t>/</a:t>
            </a:r>
            <a:r>
              <a:rPr lang="de-AT" dirty="0" err="1" smtClean="0"/>
              <a:t>innenbildung</a:t>
            </a:r>
            <a:r>
              <a:rPr lang="de-AT" dirty="0" smtClean="0"/>
              <a:t>, fit4internet (BMDW)</a:t>
            </a:r>
          </a:p>
          <a:p>
            <a:pPr>
              <a:lnSpc>
                <a:spcPct val="100000"/>
              </a:lnSpc>
            </a:pPr>
            <a:r>
              <a:rPr lang="de-AT" b="1" dirty="0" smtClean="0"/>
              <a:t>E-</a:t>
            </a:r>
            <a:r>
              <a:rPr lang="de-AT" b="1" dirty="0" err="1" smtClean="0"/>
              <a:t>Government</a:t>
            </a:r>
            <a:r>
              <a:rPr lang="de-AT" b="1" dirty="0" smtClean="0"/>
              <a:t>: </a:t>
            </a:r>
            <a:r>
              <a:rPr lang="de-AT" dirty="0" smtClean="0"/>
              <a:t>Plattform oesterreich.gv.at, lebensphasenorientierte Services mit dem </a:t>
            </a:r>
            <a:r>
              <a:rPr lang="de-AT" dirty="0"/>
              <a:t>„</a:t>
            </a:r>
            <a:r>
              <a:rPr lang="de-AT" b="1" dirty="0"/>
              <a:t>Digitales Amt</a:t>
            </a:r>
            <a:r>
              <a:rPr lang="de-AT" dirty="0" smtClean="0"/>
              <a:t>“, Umsetzung „</a:t>
            </a:r>
            <a:r>
              <a:rPr lang="de-AT" b="1" dirty="0" err="1" smtClean="0"/>
              <a:t>Once</a:t>
            </a:r>
            <a:r>
              <a:rPr lang="de-AT" b="1" dirty="0" smtClean="0"/>
              <a:t> </a:t>
            </a:r>
            <a:r>
              <a:rPr lang="de-AT" b="1" dirty="0" err="1" smtClean="0"/>
              <a:t>Only</a:t>
            </a:r>
            <a:r>
              <a:rPr lang="de-AT" dirty="0" smtClean="0"/>
              <a:t>“-Prinzip </a:t>
            </a:r>
          </a:p>
          <a:p>
            <a:pPr>
              <a:lnSpc>
                <a:spcPct val="100000"/>
              </a:lnSpc>
            </a:pPr>
            <a:r>
              <a:rPr lang="de-AT" dirty="0" smtClean="0"/>
              <a:t>Schwerpunkt </a:t>
            </a:r>
            <a:r>
              <a:rPr lang="de-AT" b="1" dirty="0" smtClean="0"/>
              <a:t>Cybersicherheit:</a:t>
            </a:r>
            <a:r>
              <a:rPr lang="de-AT" dirty="0" smtClean="0"/>
              <a:t> 1. Schritt Landkarte der Initiativen</a:t>
            </a:r>
          </a:p>
          <a:p>
            <a:pPr>
              <a:lnSpc>
                <a:spcPct val="100000"/>
              </a:lnSpc>
            </a:pPr>
            <a:r>
              <a:rPr lang="de-AT" b="1" dirty="0" smtClean="0"/>
              <a:t>Übergreifende Fachstrategien: </a:t>
            </a:r>
            <a:r>
              <a:rPr lang="de-AT" dirty="0" smtClean="0"/>
              <a:t>Breitbandstrategie 2030, Künstliche Intelligenz</a:t>
            </a:r>
          </a:p>
          <a:p>
            <a:endParaRPr lang="de-AT" b="1" dirty="0" smtClean="0"/>
          </a:p>
          <a:p>
            <a:endParaRPr lang="de-AT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325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1163180"/>
            <a:ext cx="7978525" cy="622091"/>
          </a:xfrm>
        </p:spPr>
        <p:txBody>
          <a:bodyPr/>
          <a:lstStyle/>
          <a:p>
            <a:r>
              <a:rPr lang="de-AT" dirty="0" smtClean="0"/>
              <a:t>Digitalisierungsstrategien und –</a:t>
            </a:r>
            <a:r>
              <a:rPr lang="de-AT" dirty="0" err="1" smtClean="0"/>
              <a:t>konzepte</a:t>
            </a:r>
            <a:r>
              <a:rPr lang="de-AT" dirty="0" smtClean="0"/>
              <a:t> im BMBWF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4</a:t>
            </a:fld>
            <a:endParaRPr lang="de-AT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60133"/>
              </p:ext>
            </p:extLst>
          </p:nvPr>
        </p:nvGraphicFramePr>
        <p:xfrm>
          <a:off x="540001" y="2059608"/>
          <a:ext cx="7978524" cy="27101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59508"/>
                <a:gridCol w="2659508"/>
                <a:gridCol w="265950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Bildung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Wissenschaft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2"/>
                          </a:solidFill>
                        </a:rPr>
                        <a:t>Forschung</a:t>
                      </a:r>
                      <a:endParaRPr lang="de-DE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de-AT" sz="1600" b="1" dirty="0" smtClean="0"/>
                        <a:t>Masterplan für die Digitalisierung im Bildungswesen</a:t>
                      </a:r>
                      <a:r>
                        <a:rPr lang="de-AT" sz="16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indent="-180000">
                        <a:lnSpc>
                          <a:spcPts val="17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</a:pPr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lnSpc>
                          <a:spcPts val="17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de-A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Institutionelle Strategien der Universitäten und Hochschulen </a:t>
                      </a:r>
                      <a:br>
                        <a:rPr lang="de-A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A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(„Hochschule 4.0“)</a:t>
                      </a:r>
                    </a:p>
                    <a:p>
                      <a:pPr marL="179388" indent="-179388">
                        <a:lnSpc>
                          <a:spcPts val="17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de-A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Thematische Ausschreibungen </a:t>
                      </a:r>
                    </a:p>
                    <a:p>
                      <a:pPr marL="179388" indent="-179388">
                        <a:lnSpc>
                          <a:spcPts val="17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de-A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Stärkung der Netzwerke zur Förderung </a:t>
                      </a:r>
                      <a:r>
                        <a:rPr lang="de-AT" sz="1600" dirty="0" smtClean="0"/>
                        <a:t>von Innovation</a:t>
                      </a:r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ts val="17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de-A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Institutionelle Digitalisierungsstrategien</a:t>
                      </a:r>
                    </a:p>
                    <a:p>
                      <a:pPr marL="179388" indent="-179388" algn="l" defTabSz="914400" rtl="0" eaLnBrk="1" latinLnBrk="0" hangingPunct="1">
                        <a:lnSpc>
                          <a:spcPts val="17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de-AT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Schwerpunkte: High Performance Computing, European Open Science Cloud </a:t>
                      </a:r>
                    </a:p>
                    <a:p>
                      <a:pPr marL="0" indent="-180000">
                        <a:lnSpc>
                          <a:spcPts val="1700"/>
                        </a:lnSpc>
                        <a:spcAft>
                          <a:spcPts val="1200"/>
                        </a:spcAft>
                        <a:buClr>
                          <a:schemeClr val="tx2"/>
                        </a:buClr>
                      </a:pPr>
                      <a:endParaRPr lang="de-DE" sz="16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Inhaltsplatzhalter 3"/>
          <p:cNvSpPr>
            <a:spLocks noGrp="1"/>
          </p:cNvSpPr>
          <p:nvPr>
            <p:ph sz="quarter" idx="13"/>
          </p:nvPr>
        </p:nvSpPr>
        <p:spPr>
          <a:xfrm>
            <a:off x="539750" y="1694944"/>
            <a:ext cx="7815973" cy="297612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de-AT" b="1" dirty="0" smtClean="0"/>
              <a:t>130 Maßnahmen </a:t>
            </a:r>
            <a:r>
              <a:rPr lang="de-AT" dirty="0" smtClean="0"/>
              <a:t>in Bildung, Wissenschaft und Forschung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42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Masterplan für </a:t>
            </a:r>
            <a:r>
              <a:rPr lang="de-AT" dirty="0"/>
              <a:t>die </a:t>
            </a:r>
            <a:r>
              <a:rPr lang="de-AT" dirty="0" smtClean="0"/>
              <a:t>Digitalisierung im Bildungswesen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sz="quarter" idx="13"/>
          </p:nvPr>
        </p:nvSpPr>
        <p:spPr>
          <a:xfrm>
            <a:off x="539751" y="1630800"/>
            <a:ext cx="4473683" cy="2976125"/>
          </a:xfrm>
        </p:spPr>
        <p:txBody>
          <a:bodyPr/>
          <a:lstStyle/>
          <a:p>
            <a:pPr marL="176213" indent="-176213">
              <a:lnSpc>
                <a:spcPct val="100000"/>
              </a:lnSpc>
              <a:spcAft>
                <a:spcPts val="1800"/>
              </a:spcAft>
            </a:pPr>
            <a:r>
              <a:rPr lang="de-AT" sz="1700" dirty="0"/>
              <a:t>Strategische und planerische Vorgaben </a:t>
            </a:r>
            <a:r>
              <a:rPr lang="de-AT" sz="1700" dirty="0" smtClean="0"/>
              <a:t/>
            </a:r>
            <a:br>
              <a:rPr lang="de-AT" sz="1700" dirty="0" smtClean="0"/>
            </a:br>
            <a:r>
              <a:rPr lang="de-AT" sz="1700" dirty="0" smtClean="0"/>
              <a:t>um </a:t>
            </a:r>
            <a:r>
              <a:rPr lang="de-AT" sz="1700" dirty="0"/>
              <a:t>das Potential der Digitalisierung </a:t>
            </a:r>
            <a:r>
              <a:rPr lang="de-AT" sz="1700" dirty="0" smtClean="0"/>
              <a:t/>
            </a:r>
            <a:br>
              <a:rPr lang="de-AT" sz="1700" dirty="0" smtClean="0"/>
            </a:br>
            <a:r>
              <a:rPr lang="de-AT" sz="1700" dirty="0" smtClean="0"/>
              <a:t>für </a:t>
            </a:r>
            <a:r>
              <a:rPr lang="de-AT" sz="1700" dirty="0"/>
              <a:t>das Schulsystem optimal zu nützen </a:t>
            </a:r>
          </a:p>
          <a:p>
            <a:pPr marL="176213" indent="-176213">
              <a:lnSpc>
                <a:spcPct val="100000"/>
              </a:lnSpc>
              <a:spcAft>
                <a:spcPts val="600"/>
              </a:spcAft>
            </a:pPr>
            <a:r>
              <a:rPr lang="de-AT" sz="1700" dirty="0"/>
              <a:t>mit der Digitalisierung </a:t>
            </a:r>
            <a:r>
              <a:rPr lang="de-AT" sz="1700" dirty="0" smtClean="0"/>
              <a:t>einhergehende </a:t>
            </a:r>
            <a:r>
              <a:rPr lang="de-AT" sz="1700" dirty="0"/>
              <a:t>Veränderungen stufenweise und flächendeckend in das Bildungssystem einfließen lassen</a:t>
            </a:r>
          </a:p>
          <a:p>
            <a:pPr marL="0" indent="0">
              <a:buNone/>
            </a:pPr>
            <a:endParaRPr lang="de-DE" sz="17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xmlns="" id="{C3B35CF0-F06D-4495-A7F6-28101DA22D33}"/>
              </a:ext>
            </a:extLst>
          </p:cNvPr>
          <p:cNvGrpSpPr/>
          <p:nvPr/>
        </p:nvGrpSpPr>
        <p:grpSpPr>
          <a:xfrm>
            <a:off x="4358628" y="1491469"/>
            <a:ext cx="4601539" cy="3189262"/>
            <a:chOff x="1437378" y="1658730"/>
            <a:chExt cx="4209047" cy="2917231"/>
          </a:xfrm>
        </p:grpSpPr>
        <p:graphicFrame>
          <p:nvGraphicFramePr>
            <p:cNvPr id="8" name="Diagramm 7">
              <a:extLst>
                <a:ext uri="{FF2B5EF4-FFF2-40B4-BE49-F238E27FC236}">
                  <a16:creationId xmlns:a16="http://schemas.microsoft.com/office/drawing/2014/main" xmlns="" id="{EDAFAA28-2AA2-4E74-80F3-270CC7821DB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70211706"/>
                </p:ext>
              </p:extLst>
            </p:nvPr>
          </p:nvGraphicFramePr>
          <p:xfrm>
            <a:off x="1437378" y="1658730"/>
            <a:ext cx="4209047" cy="29172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Graphic 23" descr="Open Book">
              <a:extLst>
                <a:ext uri="{FF2B5EF4-FFF2-40B4-BE49-F238E27FC236}">
                  <a16:creationId xmlns:a16="http://schemas.microsoft.com/office/drawing/2014/main" xmlns="" id="{546D4B53-9C75-477A-8B77-8CDF9C477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252775" y="1870168"/>
              <a:ext cx="578251" cy="578185"/>
            </a:xfrm>
            <a:prstGeom prst="rect">
              <a:avLst/>
            </a:prstGeom>
          </p:spPr>
        </p:pic>
        <p:pic>
          <p:nvPicPr>
            <p:cNvPr id="6" name="Graphic 29" descr="Teacher">
              <a:extLst>
                <a:ext uri="{FF2B5EF4-FFF2-40B4-BE49-F238E27FC236}">
                  <a16:creationId xmlns:a16="http://schemas.microsoft.com/office/drawing/2014/main" xmlns="" id="{36705AF5-E541-4E48-AE83-39A6DF89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281434" y="3272991"/>
              <a:ext cx="653061" cy="652986"/>
            </a:xfrm>
            <a:prstGeom prst="rect">
              <a:avLst/>
            </a:prstGeom>
          </p:spPr>
        </p:pic>
        <p:pic>
          <p:nvPicPr>
            <p:cNvPr id="7" name="Graphic 26" descr="Cell Tower">
              <a:extLst>
                <a:ext uri="{FF2B5EF4-FFF2-40B4-BE49-F238E27FC236}">
                  <a16:creationId xmlns:a16="http://schemas.microsoft.com/office/drawing/2014/main" xmlns="" id="{3309D548-D904-4588-8FAD-7D12A2141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089191" y="3298504"/>
              <a:ext cx="555878" cy="555815"/>
            </a:xfrm>
            <a:prstGeom prst="rect">
              <a:avLst/>
            </a:prstGeom>
          </p:spPr>
        </p:pic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xmlns="" id="{39D1B43E-08B0-4D91-89F8-0C92015B95C1}"/>
                </a:ext>
              </a:extLst>
            </p:cNvPr>
            <p:cNvGrpSpPr/>
            <p:nvPr/>
          </p:nvGrpSpPr>
          <p:grpSpPr>
            <a:xfrm>
              <a:off x="2968002" y="2741568"/>
              <a:ext cx="1162444" cy="1162444"/>
              <a:chOff x="1686037" y="1789512"/>
              <a:chExt cx="1750338" cy="1750338"/>
            </a:xfrm>
            <a:solidFill>
              <a:srgbClr val="E6320F"/>
            </a:solidFill>
          </p:grpSpPr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xmlns="" id="{B3C77948-9448-45D9-96A5-F9754A9F6022}"/>
                  </a:ext>
                </a:extLst>
              </p:cNvPr>
              <p:cNvSpPr/>
              <p:nvPr/>
            </p:nvSpPr>
            <p:spPr>
              <a:xfrm>
                <a:off x="1686037" y="1789512"/>
                <a:ext cx="1750338" cy="1750338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Ellipse 4">
                <a:extLst>
                  <a:ext uri="{FF2B5EF4-FFF2-40B4-BE49-F238E27FC236}">
                    <a16:creationId xmlns:a16="http://schemas.microsoft.com/office/drawing/2014/main" xmlns="" id="{A0770F7A-F616-454D-8E20-EB698E1D9E18}"/>
                  </a:ext>
                </a:extLst>
              </p:cNvPr>
              <p:cNvSpPr txBox="1"/>
              <p:nvPr/>
            </p:nvSpPr>
            <p:spPr>
              <a:xfrm>
                <a:off x="1949748" y="2160782"/>
                <a:ext cx="1268270" cy="96268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AT" sz="1200" kern="1200" dirty="0">
                    <a:solidFill>
                      <a:schemeClr val="bg2"/>
                    </a:solidFill>
                  </a:rPr>
                  <a:t>Schülerinnen</a:t>
                </a:r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AT" sz="1200" dirty="0">
                    <a:solidFill>
                      <a:schemeClr val="bg2"/>
                    </a:solidFill>
                  </a:rPr>
                  <a:t>und Schüler</a:t>
                </a:r>
                <a:endParaRPr lang="de-AT" sz="1200" kern="1200" dirty="0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58201" y="4790252"/>
            <a:ext cx="960324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67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Zielsetzungen des Masterplans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76213" indent="-17621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AT" b="1" dirty="0" smtClean="0"/>
              <a:t>Innovation </a:t>
            </a:r>
            <a:r>
              <a:rPr lang="de-AT" b="1" dirty="0"/>
              <a:t>in Methodik und Didaktik </a:t>
            </a:r>
            <a:r>
              <a:rPr lang="de-AT" dirty="0"/>
              <a:t>durch pädagogisch versierte Nutzung der digitalen Medien im Unterricht</a:t>
            </a:r>
            <a:endParaRPr lang="de-DE" dirty="0"/>
          </a:p>
          <a:p>
            <a:pPr marL="176213" indent="-17621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AT" b="1" dirty="0"/>
              <a:t>Altersadäquate, verlässliche Vermittlung digitaler Kompetenzen und Fertigkeiten  </a:t>
            </a:r>
            <a:r>
              <a:rPr lang="de-AT" dirty="0"/>
              <a:t>in allen Schularten und Schulstufen entlang klarer pädagogischer Leitlinien, </a:t>
            </a:r>
            <a:r>
              <a:rPr lang="de-AT" b="1" dirty="0"/>
              <a:t>Förderung kreativer Potentiale </a:t>
            </a:r>
            <a:r>
              <a:rPr lang="de-AT" dirty="0"/>
              <a:t>unter den Schülerinnen und Schülern </a:t>
            </a:r>
            <a:endParaRPr lang="de-DE" dirty="0"/>
          </a:p>
          <a:p>
            <a:pPr marL="176213" indent="-17621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AT" b="1" dirty="0"/>
              <a:t>Steigerung des Interesses an Technologie </a:t>
            </a:r>
            <a:r>
              <a:rPr lang="de-AT" dirty="0"/>
              <a:t>und Technologieentwicklung, insbesondere unter Mädchen</a:t>
            </a:r>
            <a:endParaRPr lang="de-DE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38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0878" r="1747" b="7364"/>
          <a:stretch/>
        </p:blipFill>
        <p:spPr bwMode="auto">
          <a:xfrm>
            <a:off x="549525" y="1870513"/>
            <a:ext cx="4607185" cy="260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9ACB18A0-0163-45B1-BFCE-69B258DC384F}"/>
              </a:ext>
            </a:extLst>
          </p:cNvPr>
          <p:cNvSpPr/>
          <p:nvPr/>
        </p:nvSpPr>
        <p:spPr>
          <a:xfrm>
            <a:off x="2278847" y="1071696"/>
            <a:ext cx="5425156" cy="1198612"/>
          </a:xfrm>
          <a:prstGeom prst="rect">
            <a:avLst/>
          </a:prstGeom>
          <a:solidFill>
            <a:schemeClr val="bg2"/>
          </a:solidFill>
          <a:ln>
            <a:solidFill>
              <a:srgbClr val="E63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0D5409CE-B725-4E8F-A1FD-0A5B312E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247" y="1115433"/>
            <a:ext cx="3792188" cy="481799"/>
          </a:xfrm>
        </p:spPr>
        <p:txBody>
          <a:bodyPr/>
          <a:lstStyle/>
          <a:p>
            <a:r>
              <a:rPr lang="de-AT" sz="2000" dirty="0"/>
              <a:t>Klassenzimmer der Zukunft</a:t>
            </a:r>
            <a:endParaRPr lang="de-DE" sz="20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DBBA6C38-6DF1-414A-8018-5CC09AA91E62}"/>
              </a:ext>
            </a:extLst>
          </p:cNvPr>
          <p:cNvSpPr txBox="1">
            <a:spLocks/>
          </p:cNvSpPr>
          <p:nvPr/>
        </p:nvSpPr>
        <p:spPr>
          <a:xfrm>
            <a:off x="2414246" y="1515066"/>
            <a:ext cx="5223582" cy="9115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e-AT" sz="1400" b="0" dirty="0">
                <a:solidFill>
                  <a:schemeClr val="tx1"/>
                </a:solidFill>
              </a:rPr>
              <a:t>Die Regierung um Kanzler Sebastian Kurz ließ </a:t>
            </a:r>
          </a:p>
          <a:p>
            <a:pPr>
              <a:lnSpc>
                <a:spcPct val="100000"/>
              </a:lnSpc>
            </a:pPr>
            <a:r>
              <a:rPr lang="de-AT" sz="1400" b="0" dirty="0">
                <a:solidFill>
                  <a:schemeClr val="tx1"/>
                </a:solidFill>
              </a:rPr>
              <a:t>sich für die digitale Schule in Hongkong inspirieren.</a:t>
            </a:r>
          </a:p>
          <a:p>
            <a:pPr>
              <a:lnSpc>
                <a:spcPct val="100000"/>
              </a:lnSpc>
            </a:pPr>
            <a:r>
              <a:rPr lang="de-AT" sz="1400" b="0" dirty="0">
                <a:solidFill>
                  <a:schemeClr val="tx1"/>
                </a:solidFill>
              </a:rPr>
              <a:t>Österreich hat großen Aufholbedarf – vor allem in der Infrastruktur.</a:t>
            </a:r>
            <a:endParaRPr lang="de-DE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 </a:t>
            </a:r>
            <a:r>
              <a:rPr lang="de-DE" smtClean="0"/>
              <a:t>stehen wir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8</a:t>
            </a:fld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10354"/>
              </p:ext>
            </p:extLst>
          </p:nvPr>
        </p:nvGraphicFramePr>
        <p:xfrm>
          <a:off x="540000" y="1539038"/>
          <a:ext cx="7884672" cy="273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8192"/>
                <a:gridCol w="768096"/>
                <a:gridCol w="772487"/>
                <a:gridCol w="775897"/>
              </a:tblGrid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NMS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AHS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BMHS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2400" algn="l"/>
                        </a:tabLst>
                        <a:defRPr/>
                      </a:pPr>
                      <a:r>
                        <a:rPr lang="de-DE" sz="1400" dirty="0" smtClean="0"/>
                        <a:t>Internet-Breitband-Downstream	&gt; 40 Mbit/s</a:t>
                      </a:r>
                    </a:p>
                    <a:p>
                      <a:pPr>
                        <a:tabLst>
                          <a:tab pos="2692400" algn="l"/>
                        </a:tabLst>
                      </a:pPr>
                      <a:r>
                        <a:rPr lang="de-DE" sz="1400" dirty="0" smtClean="0"/>
                        <a:t>	&gt; 100 Mbit/s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40,6</a:t>
                      </a:r>
                      <a:r>
                        <a:rPr lang="de-DE" sz="1400" baseline="0" dirty="0" smtClean="0"/>
                        <a:t> %</a:t>
                      </a:r>
                    </a:p>
                    <a:p>
                      <a:r>
                        <a:rPr lang="de-DE" sz="1400" baseline="0" dirty="0" smtClean="0"/>
                        <a:t>13,7 %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37,1 %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34,5 %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42,8 %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38,8 %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WLAN in allen Unterrichtsräumen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45,5 %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50,6 %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59,6 %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Eigene Notebook-/</a:t>
                      </a:r>
                      <a:r>
                        <a:rPr lang="de-DE" sz="1400" dirty="0" err="1" smtClean="0"/>
                        <a:t>Tabletklassen</a:t>
                      </a:r>
                      <a:r>
                        <a:rPr lang="de-DE" sz="1400" dirty="0" smtClean="0"/>
                        <a:t> mit schülereigenen Geräten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5,9 %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6,4 %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14,6 %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948113" algn="l"/>
                        </a:tabLst>
                      </a:pPr>
                      <a:r>
                        <a:rPr lang="de-DE" sz="1400" dirty="0" smtClean="0"/>
                        <a:t>Einsatz</a:t>
                      </a:r>
                      <a:r>
                        <a:rPr lang="de-DE" sz="1400" baseline="0" dirty="0" smtClean="0"/>
                        <a:t> von schülereigenen Geräten im Unterricht: 	Notebooks </a:t>
                      </a:r>
                    </a:p>
                    <a:p>
                      <a:pPr>
                        <a:tabLst>
                          <a:tab pos="3948113" algn="l"/>
                        </a:tabLst>
                      </a:pPr>
                      <a:r>
                        <a:rPr lang="de-DE" sz="1400" baseline="0" dirty="0" smtClean="0"/>
                        <a:t>	Smartphone</a:t>
                      </a:r>
                    </a:p>
                    <a:p>
                      <a:pPr>
                        <a:tabLst>
                          <a:tab pos="3948113" algn="l"/>
                        </a:tabLst>
                      </a:pPr>
                      <a:r>
                        <a:rPr lang="de-DE" sz="1400" baseline="0" dirty="0" smtClean="0"/>
                        <a:t>	Tablets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11,6 %</a:t>
                      </a:r>
                    </a:p>
                    <a:p>
                      <a:r>
                        <a:rPr lang="de-DE" sz="1400" dirty="0" smtClean="0"/>
                        <a:t>66,1 %</a:t>
                      </a:r>
                    </a:p>
                    <a:p>
                      <a:r>
                        <a:rPr lang="de-DE" sz="1400" dirty="0" smtClean="0"/>
                        <a:t>13,6 %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65,2 %</a:t>
                      </a:r>
                    </a:p>
                    <a:p>
                      <a:r>
                        <a:rPr lang="de-DE" sz="1400" dirty="0" smtClean="0"/>
                        <a:t>77,2 % </a:t>
                      </a:r>
                    </a:p>
                    <a:p>
                      <a:r>
                        <a:rPr lang="de-DE" sz="1400" dirty="0" smtClean="0"/>
                        <a:t>33,0 %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69,2 %</a:t>
                      </a:r>
                    </a:p>
                    <a:p>
                      <a:r>
                        <a:rPr lang="de-DE" sz="1400" dirty="0" smtClean="0"/>
                        <a:t>70,4</a:t>
                      </a:r>
                      <a:r>
                        <a:rPr lang="de-DE" sz="1400" baseline="0" dirty="0" smtClean="0"/>
                        <a:t> %</a:t>
                      </a:r>
                    </a:p>
                    <a:p>
                      <a:r>
                        <a:rPr lang="de-DE" sz="1400" baseline="0" dirty="0" smtClean="0"/>
                        <a:t>40,0 %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Pädagogisches Konzept zum Einsatz digitaler Technologien im Unterricht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65,5</a:t>
                      </a:r>
                      <a:r>
                        <a:rPr lang="de-DE" sz="1400" baseline="0" dirty="0" smtClean="0"/>
                        <a:t> 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58,8 %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50,0</a:t>
                      </a:r>
                      <a:r>
                        <a:rPr lang="de-DE" sz="1400" baseline="0" dirty="0" smtClean="0"/>
                        <a:t> %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05396" y="4790252"/>
            <a:ext cx="7189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Quelle: IT-Infrastrukturerhebung des BMBWF 2018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6776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2">
            <a:extLst>
              <a:ext uri="{FF2B5EF4-FFF2-40B4-BE49-F238E27FC236}">
                <a16:creationId xmlns:a16="http://schemas.microsoft.com/office/drawing/2014/main" xmlns="" id="{B47F6A57-CC4E-49C7-8C16-4475043B6DF1}"/>
              </a:ext>
            </a:extLst>
          </p:cNvPr>
          <p:cNvSpPr/>
          <p:nvPr/>
        </p:nvSpPr>
        <p:spPr>
          <a:xfrm>
            <a:off x="1505634" y="1043372"/>
            <a:ext cx="3616288" cy="3621586"/>
          </a:xfrm>
          <a:custGeom>
            <a:avLst/>
            <a:gdLst>
              <a:gd name="connsiteX0" fmla="*/ 2275840 w 4551680"/>
              <a:gd name="connsiteY0" fmla="*/ 0 h 4551680"/>
              <a:gd name="connsiteX1" fmla="*/ 4246775 w 4551680"/>
              <a:gd name="connsiteY1" fmla="*/ 1137920 h 4551680"/>
              <a:gd name="connsiteX2" fmla="*/ 4246775 w 4551680"/>
              <a:gd name="connsiteY2" fmla="*/ 3413760 h 4551680"/>
              <a:gd name="connsiteX3" fmla="*/ 2275840 w 4551680"/>
              <a:gd name="connsiteY3" fmla="*/ 2275840 h 4551680"/>
              <a:gd name="connsiteX4" fmla="*/ 2275840 w 4551680"/>
              <a:gd name="connsiteY4" fmla="*/ 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680" h="4551680">
                <a:moveTo>
                  <a:pt x="2275840" y="0"/>
                </a:moveTo>
                <a:cubicBezTo>
                  <a:pt x="3088919" y="0"/>
                  <a:pt x="3840236" y="433773"/>
                  <a:pt x="4246775" y="1137920"/>
                </a:cubicBezTo>
                <a:cubicBezTo>
                  <a:pt x="4653315" y="1842067"/>
                  <a:pt x="4653315" y="2709613"/>
                  <a:pt x="4246775" y="3413760"/>
                </a:cubicBezTo>
                <a:lnTo>
                  <a:pt x="2275840" y="2275840"/>
                </a:lnTo>
                <a:lnTo>
                  <a:pt x="227584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1074" tIns="1026753" rIns="589466" bIns="2294721" numCol="1" spcCol="1270" anchor="ctr" anchorCtr="0">
            <a:noAutofit/>
          </a:bodyPr>
          <a:lstStyle/>
          <a:p>
            <a:pPr marL="0" marR="0" lvl="0" indent="0" algn="ctr" defTabSz="2178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Freeform: Shape 51">
            <a:extLst>
              <a:ext uri="{FF2B5EF4-FFF2-40B4-BE49-F238E27FC236}">
                <a16:creationId xmlns:a16="http://schemas.microsoft.com/office/drawing/2014/main" xmlns="" id="{3057B86B-E751-49C4-BE86-713B1BB17846}"/>
              </a:ext>
            </a:extLst>
          </p:cNvPr>
          <p:cNvSpPr/>
          <p:nvPr/>
        </p:nvSpPr>
        <p:spPr>
          <a:xfrm>
            <a:off x="1521261" y="1038185"/>
            <a:ext cx="3616288" cy="3621586"/>
          </a:xfrm>
          <a:custGeom>
            <a:avLst/>
            <a:gdLst>
              <a:gd name="connsiteX0" fmla="*/ 304905 w 4551680"/>
              <a:gd name="connsiteY0" fmla="*/ 3413760 h 4551680"/>
              <a:gd name="connsiteX1" fmla="*/ 304905 w 4551680"/>
              <a:gd name="connsiteY1" fmla="*/ 1137920 h 4551680"/>
              <a:gd name="connsiteX2" fmla="*/ 2275840 w 4551680"/>
              <a:gd name="connsiteY2" fmla="*/ 0 h 4551680"/>
              <a:gd name="connsiteX3" fmla="*/ 2275840 w 4551680"/>
              <a:gd name="connsiteY3" fmla="*/ 2275840 h 4551680"/>
              <a:gd name="connsiteX4" fmla="*/ 304905 w 4551680"/>
              <a:gd name="connsiteY4" fmla="*/ 341376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680" h="4551680">
                <a:moveTo>
                  <a:pt x="304905" y="3413760"/>
                </a:moveTo>
                <a:cubicBezTo>
                  <a:pt x="-101635" y="2709613"/>
                  <a:pt x="-101635" y="1842067"/>
                  <a:pt x="304905" y="1137920"/>
                </a:cubicBezTo>
                <a:cubicBezTo>
                  <a:pt x="711445" y="433773"/>
                  <a:pt x="1462761" y="0"/>
                  <a:pt x="2275840" y="0"/>
                </a:cubicBezTo>
                <a:lnTo>
                  <a:pt x="2275840" y="2275840"/>
                </a:lnTo>
                <a:lnTo>
                  <a:pt x="304905" y="34137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9467" tIns="1026753" rIns="2461073" bIns="2294721" numCol="1" spcCol="1270" anchor="ctr" anchorCtr="0">
            <a:noAutofit/>
          </a:bodyPr>
          <a:lstStyle/>
          <a:p>
            <a:pPr marL="0" marR="0" lvl="0" indent="0" algn="ctr" defTabSz="2178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2DC0DF96-72D8-4712-9361-6692DBCE4D52}"/>
              </a:ext>
            </a:extLst>
          </p:cNvPr>
          <p:cNvSpPr/>
          <p:nvPr/>
        </p:nvSpPr>
        <p:spPr>
          <a:xfrm>
            <a:off x="1521261" y="1007656"/>
            <a:ext cx="3616288" cy="3621586"/>
          </a:xfrm>
          <a:custGeom>
            <a:avLst/>
            <a:gdLst>
              <a:gd name="connsiteX0" fmla="*/ 4246775 w 4551680"/>
              <a:gd name="connsiteY0" fmla="*/ 3413760 h 4551680"/>
              <a:gd name="connsiteX1" fmla="*/ 2275840 w 4551680"/>
              <a:gd name="connsiteY1" fmla="*/ 4551680 h 4551680"/>
              <a:gd name="connsiteX2" fmla="*/ 304905 w 4551680"/>
              <a:gd name="connsiteY2" fmla="*/ 3413760 h 4551680"/>
              <a:gd name="connsiteX3" fmla="*/ 2275840 w 4551680"/>
              <a:gd name="connsiteY3" fmla="*/ 2275840 h 4551680"/>
              <a:gd name="connsiteX4" fmla="*/ 4246775 w 4551680"/>
              <a:gd name="connsiteY4" fmla="*/ 3413760 h 455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1680" h="4551680">
                <a:moveTo>
                  <a:pt x="4246775" y="3413760"/>
                </a:moveTo>
                <a:cubicBezTo>
                  <a:pt x="3840235" y="4117907"/>
                  <a:pt x="3088919" y="4551680"/>
                  <a:pt x="2275840" y="4551680"/>
                </a:cubicBezTo>
                <a:cubicBezTo>
                  <a:pt x="1462761" y="4551680"/>
                  <a:pt x="711444" y="4117907"/>
                  <a:pt x="304905" y="3413760"/>
                </a:cubicBezTo>
                <a:lnTo>
                  <a:pt x="2275840" y="2275840"/>
                </a:lnTo>
                <a:lnTo>
                  <a:pt x="4246775" y="34137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66284" tIns="3035723" rIns="1112096" bIns="488951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xmlns="" id="{668CC5D8-1F1A-44A4-AC8F-B2AEF6CA4566}"/>
              </a:ext>
            </a:extLst>
          </p:cNvPr>
          <p:cNvSpPr/>
          <p:nvPr/>
        </p:nvSpPr>
        <p:spPr>
          <a:xfrm>
            <a:off x="2449015" y="1939637"/>
            <a:ext cx="1760781" cy="1760781"/>
          </a:xfrm>
          <a:prstGeom prst="ellipse">
            <a:avLst/>
          </a:prstGeom>
          <a:solidFill>
            <a:schemeClr val="bg2">
              <a:lumMod val="90000"/>
              <a:alpha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xmlns="" id="{F79A70BA-DE4F-4AFD-991C-0D875D33A6DC}"/>
              </a:ext>
            </a:extLst>
          </p:cNvPr>
          <p:cNvSpPr/>
          <p:nvPr/>
        </p:nvSpPr>
        <p:spPr>
          <a:xfrm>
            <a:off x="2999353" y="2505602"/>
            <a:ext cx="628850" cy="628850"/>
          </a:xfrm>
          <a:prstGeom prst="flowChartConnector">
            <a:avLst/>
          </a:prstGeom>
          <a:solidFill>
            <a:srgbClr val="E632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67">
            <a:extLst>
              <a:ext uri="{FF2B5EF4-FFF2-40B4-BE49-F238E27FC236}">
                <a16:creationId xmlns:a16="http://schemas.microsoft.com/office/drawing/2014/main" xmlns="" id="{7A3E1522-EF42-4CEB-8A2F-E16A715AD41D}"/>
              </a:ext>
            </a:extLst>
          </p:cNvPr>
          <p:cNvSpPr txBox="1"/>
          <p:nvPr/>
        </p:nvSpPr>
        <p:spPr bwMode="auto">
          <a:xfrm flipH="1">
            <a:off x="914097" y="1464618"/>
            <a:ext cx="1207068" cy="6578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de-AT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Aktionsfeld</a:t>
            </a:r>
            <a:br>
              <a:rPr kumimoji="0" lang="de-AT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kumimoji="0" lang="de-AT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Pädagogik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8" name="Straight Connector 68">
            <a:extLst>
              <a:ext uri="{FF2B5EF4-FFF2-40B4-BE49-F238E27FC236}">
                <a16:creationId xmlns:a16="http://schemas.microsoft.com/office/drawing/2014/main" xmlns="" id="{68270E24-4104-42CB-B29A-2B878F47907B}"/>
              </a:ext>
            </a:extLst>
          </p:cNvPr>
          <p:cNvCxnSpPr/>
          <p:nvPr/>
        </p:nvCxnSpPr>
        <p:spPr bwMode="auto">
          <a:xfrm>
            <a:off x="907651" y="1874654"/>
            <a:ext cx="1387201" cy="0"/>
          </a:xfrm>
          <a:prstGeom prst="line">
            <a:avLst/>
          </a:prstGeom>
          <a:ln w="19050">
            <a:solidFill>
              <a:srgbClr val="E6320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69">
            <a:extLst>
              <a:ext uri="{FF2B5EF4-FFF2-40B4-BE49-F238E27FC236}">
                <a16:creationId xmlns:a16="http://schemas.microsoft.com/office/drawing/2014/main" xmlns="" id="{A5217557-0FA2-403A-B000-23BA8E9B0FFD}"/>
              </a:ext>
            </a:extLst>
          </p:cNvPr>
          <p:cNvSpPr txBox="1"/>
          <p:nvPr/>
        </p:nvSpPr>
        <p:spPr bwMode="auto">
          <a:xfrm>
            <a:off x="4825943" y="1679220"/>
            <a:ext cx="875538" cy="6578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de-AT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Aktionsfeld Lehrende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0" name="Straight Connector 70">
            <a:extLst>
              <a:ext uri="{FF2B5EF4-FFF2-40B4-BE49-F238E27FC236}">
                <a16:creationId xmlns:a16="http://schemas.microsoft.com/office/drawing/2014/main" xmlns="" id="{D9FB1448-E831-46E0-99B0-CB6D460C5923}"/>
              </a:ext>
            </a:extLst>
          </p:cNvPr>
          <p:cNvCxnSpPr>
            <a:cxnSpLocks/>
          </p:cNvCxnSpPr>
          <p:nvPr/>
        </p:nvCxnSpPr>
        <p:spPr bwMode="auto">
          <a:xfrm flipH="1">
            <a:off x="4468132" y="2082215"/>
            <a:ext cx="1241147" cy="0"/>
          </a:xfrm>
          <a:prstGeom prst="line">
            <a:avLst/>
          </a:prstGeom>
          <a:ln w="19050">
            <a:solidFill>
              <a:srgbClr val="E6320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71">
            <a:extLst>
              <a:ext uri="{FF2B5EF4-FFF2-40B4-BE49-F238E27FC236}">
                <a16:creationId xmlns:a16="http://schemas.microsoft.com/office/drawing/2014/main" xmlns="" id="{FE363A71-FB95-4BD3-B5C0-7B56549F021F}"/>
              </a:ext>
            </a:extLst>
          </p:cNvPr>
          <p:cNvSpPr txBox="1"/>
          <p:nvPr/>
        </p:nvSpPr>
        <p:spPr bwMode="auto">
          <a:xfrm>
            <a:off x="4242706" y="3999306"/>
            <a:ext cx="1221107" cy="6578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Aktionsfeld</a:t>
            </a:r>
            <a:r>
              <a:rPr lang="en-US" sz="1050" b="1" kern="0" dirty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050" b="1" kern="0" dirty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Technologie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2" name="Straight Connector 72">
            <a:extLst>
              <a:ext uri="{FF2B5EF4-FFF2-40B4-BE49-F238E27FC236}">
                <a16:creationId xmlns:a16="http://schemas.microsoft.com/office/drawing/2014/main" xmlns="" id="{F5FA36FB-B151-4AD6-8102-C9F32B9F65C6}"/>
              </a:ext>
            </a:extLst>
          </p:cNvPr>
          <p:cNvCxnSpPr/>
          <p:nvPr/>
        </p:nvCxnSpPr>
        <p:spPr bwMode="auto">
          <a:xfrm flipH="1">
            <a:off x="4052681" y="4399840"/>
            <a:ext cx="1403334" cy="0"/>
          </a:xfrm>
          <a:prstGeom prst="line">
            <a:avLst/>
          </a:prstGeom>
          <a:ln w="19050">
            <a:solidFill>
              <a:srgbClr val="E6320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76">
            <a:extLst>
              <a:ext uri="{FF2B5EF4-FFF2-40B4-BE49-F238E27FC236}">
                <a16:creationId xmlns:a16="http://schemas.microsoft.com/office/drawing/2014/main" xmlns="" id="{533CECE4-4BAB-4669-BD79-E10D372282F5}"/>
              </a:ext>
            </a:extLst>
          </p:cNvPr>
          <p:cNvSpPr txBox="1"/>
          <p:nvPr/>
        </p:nvSpPr>
        <p:spPr bwMode="auto">
          <a:xfrm flipH="1">
            <a:off x="3114381" y="3639927"/>
            <a:ext cx="862421" cy="37446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 algn="ctr" fontAlgn="base">
              <a:lnSpc>
                <a:spcPts val="11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de-AT" sz="1000" dirty="0" smtClean="0"/>
              <a:t>IT-Basis-infrastruktur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81">
            <a:extLst>
              <a:ext uri="{FF2B5EF4-FFF2-40B4-BE49-F238E27FC236}">
                <a16:creationId xmlns:a16="http://schemas.microsoft.com/office/drawing/2014/main" xmlns="" id="{057676FB-F075-46DD-9D12-F8C53CBF11AD}"/>
              </a:ext>
            </a:extLst>
          </p:cNvPr>
          <p:cNvSpPr txBox="1"/>
          <p:nvPr/>
        </p:nvSpPr>
        <p:spPr bwMode="auto">
          <a:xfrm flipH="1">
            <a:off x="1856727" y="2193022"/>
            <a:ext cx="1001791" cy="37446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 algn="ctr" fontAlgn="base">
              <a:lnSpc>
                <a:spcPts val="11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de-AT" sz="1000" dirty="0" smtClean="0"/>
              <a:t>Kompetenzen </a:t>
            </a:r>
            <a:br>
              <a:rPr lang="de-AT" sz="1000" dirty="0" smtClean="0"/>
            </a:br>
            <a:r>
              <a:rPr lang="de-AT" sz="1000" dirty="0" smtClean="0"/>
              <a:t>der Schüler/innen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" name="TextBox 83">
            <a:extLst>
              <a:ext uri="{FF2B5EF4-FFF2-40B4-BE49-F238E27FC236}">
                <a16:creationId xmlns:a16="http://schemas.microsoft.com/office/drawing/2014/main" xmlns="" id="{6C9290AF-2A38-45C3-9289-68379422FF56}"/>
              </a:ext>
            </a:extLst>
          </p:cNvPr>
          <p:cNvSpPr txBox="1"/>
          <p:nvPr/>
        </p:nvSpPr>
        <p:spPr bwMode="auto">
          <a:xfrm flipH="1">
            <a:off x="2438197" y="1431716"/>
            <a:ext cx="747696" cy="23339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 algn="ctr" fontAlgn="base">
              <a:lnSpc>
                <a:spcPts val="11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de-AT" sz="1000" dirty="0" smtClean="0"/>
              <a:t>Lehrpläne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" name="TextBox 101">
            <a:extLst>
              <a:ext uri="{FF2B5EF4-FFF2-40B4-BE49-F238E27FC236}">
                <a16:creationId xmlns:a16="http://schemas.microsoft.com/office/drawing/2014/main" xmlns="" id="{C9ACDD54-18A2-4616-85AF-1300C19BF130}"/>
              </a:ext>
            </a:extLst>
          </p:cNvPr>
          <p:cNvSpPr txBox="1"/>
          <p:nvPr/>
        </p:nvSpPr>
        <p:spPr bwMode="auto">
          <a:xfrm flipH="1">
            <a:off x="3524222" y="1606321"/>
            <a:ext cx="905160" cy="37446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 algn="ctr" fontAlgn="base">
              <a:lnSpc>
                <a:spcPts val="11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de-AT" sz="1000" noProof="0" dirty="0" smtClean="0"/>
              <a:t>Aus-, Fort- und Weiterbildung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6" name="Group 28">
            <a:extLst>
              <a:ext uri="{FF2B5EF4-FFF2-40B4-BE49-F238E27FC236}">
                <a16:creationId xmlns:a16="http://schemas.microsoft.com/office/drawing/2014/main" xmlns="" id="{1A8E1845-18BC-47DF-9D17-AE026CEBA9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60303" y="2637126"/>
            <a:ext cx="216243" cy="209617"/>
            <a:chOff x="3659" y="1987"/>
            <a:chExt cx="359" cy="348"/>
          </a:xfrm>
          <a:solidFill>
            <a:schemeClr val="bg1"/>
          </a:solidFill>
        </p:grpSpPr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xmlns="" id="{3DEB154B-1488-4093-AB18-96A6C8635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9" y="1987"/>
              <a:ext cx="359" cy="348"/>
            </a:xfrm>
            <a:custGeom>
              <a:avLst/>
              <a:gdLst>
                <a:gd name="T0" fmla="*/ 436 w 497"/>
                <a:gd name="T1" fmla="*/ 335 h 482"/>
                <a:gd name="T2" fmla="*/ 367 w 497"/>
                <a:gd name="T3" fmla="*/ 316 h 482"/>
                <a:gd name="T4" fmla="*/ 324 w 497"/>
                <a:gd name="T5" fmla="*/ 307 h 482"/>
                <a:gd name="T6" fmla="*/ 433 w 497"/>
                <a:gd name="T7" fmla="*/ 321 h 482"/>
                <a:gd name="T8" fmla="*/ 443 w 497"/>
                <a:gd name="T9" fmla="*/ 190 h 482"/>
                <a:gd name="T10" fmla="*/ 359 w 497"/>
                <a:gd name="T11" fmla="*/ 80 h 482"/>
                <a:gd name="T12" fmla="*/ 493 w 497"/>
                <a:gd name="T13" fmla="*/ 47 h 482"/>
                <a:gd name="T14" fmla="*/ 248 w 497"/>
                <a:gd name="T15" fmla="*/ 0 h 482"/>
                <a:gd name="T16" fmla="*/ 9 w 497"/>
                <a:gd name="T17" fmla="*/ 42 h 482"/>
                <a:gd name="T18" fmla="*/ 9 w 497"/>
                <a:gd name="T19" fmla="*/ 62 h 482"/>
                <a:gd name="T20" fmla="*/ 50 w 497"/>
                <a:gd name="T21" fmla="*/ 131 h 482"/>
                <a:gd name="T22" fmla="*/ 25 w 497"/>
                <a:gd name="T23" fmla="*/ 269 h 482"/>
                <a:gd name="T24" fmla="*/ 35 w 497"/>
                <a:gd name="T25" fmla="*/ 280 h 482"/>
                <a:gd name="T26" fmla="*/ 104 w 497"/>
                <a:gd name="T27" fmla="*/ 276 h 482"/>
                <a:gd name="T28" fmla="*/ 74 w 497"/>
                <a:gd name="T29" fmla="*/ 131 h 482"/>
                <a:gd name="T30" fmla="*/ 72 w 497"/>
                <a:gd name="T31" fmla="*/ 72 h 482"/>
                <a:gd name="T32" fmla="*/ 135 w 497"/>
                <a:gd name="T33" fmla="*/ 117 h 482"/>
                <a:gd name="T34" fmla="*/ 135 w 497"/>
                <a:gd name="T35" fmla="*/ 161 h 482"/>
                <a:gd name="T36" fmla="*/ 136 w 497"/>
                <a:gd name="T37" fmla="*/ 239 h 482"/>
                <a:gd name="T38" fmla="*/ 145 w 497"/>
                <a:gd name="T39" fmla="*/ 317 h 482"/>
                <a:gd name="T40" fmla="*/ 65 w 497"/>
                <a:gd name="T41" fmla="*/ 339 h 482"/>
                <a:gd name="T42" fmla="*/ 4 w 497"/>
                <a:gd name="T43" fmla="*/ 423 h 482"/>
                <a:gd name="T44" fmla="*/ 15 w 497"/>
                <a:gd name="T45" fmla="*/ 482 h 482"/>
                <a:gd name="T46" fmla="*/ 497 w 497"/>
                <a:gd name="T47" fmla="*/ 468 h 482"/>
                <a:gd name="T48" fmla="*/ 421 w 497"/>
                <a:gd name="T49" fmla="*/ 190 h 482"/>
                <a:gd name="T50" fmla="*/ 358 w 497"/>
                <a:gd name="T51" fmla="*/ 261 h 482"/>
                <a:gd name="T52" fmla="*/ 379 w 497"/>
                <a:gd name="T53" fmla="*/ 225 h 482"/>
                <a:gd name="T54" fmla="*/ 363 w 497"/>
                <a:gd name="T55" fmla="*/ 159 h 482"/>
                <a:gd name="T56" fmla="*/ 359 w 497"/>
                <a:gd name="T57" fmla="*/ 110 h 482"/>
                <a:gd name="T58" fmla="*/ 421 w 497"/>
                <a:gd name="T59" fmla="*/ 190 h 482"/>
                <a:gd name="T60" fmla="*/ 48 w 497"/>
                <a:gd name="T61" fmla="*/ 261 h 482"/>
                <a:gd name="T62" fmla="*/ 83 w 497"/>
                <a:gd name="T63" fmla="*/ 260 h 482"/>
                <a:gd name="T64" fmla="*/ 247 w 497"/>
                <a:gd name="T65" fmla="*/ 20 h 482"/>
                <a:gd name="T66" fmla="*/ 247 w 497"/>
                <a:gd name="T67" fmla="*/ 79 h 482"/>
                <a:gd name="T68" fmla="*/ 155 w 497"/>
                <a:gd name="T69" fmla="*/ 85 h 482"/>
                <a:gd name="T70" fmla="*/ 247 w 497"/>
                <a:gd name="T71" fmla="*/ 99 h 482"/>
                <a:gd name="T72" fmla="*/ 339 w 497"/>
                <a:gd name="T73" fmla="*/ 83 h 482"/>
                <a:gd name="T74" fmla="*/ 248 w 497"/>
                <a:gd name="T75" fmla="*/ 142 h 482"/>
                <a:gd name="T76" fmla="*/ 155 w 497"/>
                <a:gd name="T77" fmla="*/ 85 h 482"/>
                <a:gd name="T78" fmla="*/ 146 w 497"/>
                <a:gd name="T79" fmla="*/ 220 h 482"/>
                <a:gd name="T80" fmla="*/ 146 w 497"/>
                <a:gd name="T81" fmla="*/ 180 h 482"/>
                <a:gd name="T82" fmla="*/ 155 w 497"/>
                <a:gd name="T83" fmla="*/ 141 h 482"/>
                <a:gd name="T84" fmla="*/ 342 w 497"/>
                <a:gd name="T85" fmla="*/ 139 h 482"/>
                <a:gd name="T86" fmla="*/ 353 w 497"/>
                <a:gd name="T87" fmla="*/ 178 h 482"/>
                <a:gd name="T88" fmla="*/ 362 w 497"/>
                <a:gd name="T89" fmla="*/ 213 h 482"/>
                <a:gd name="T90" fmla="*/ 343 w 497"/>
                <a:gd name="T91" fmla="*/ 229 h 482"/>
                <a:gd name="T92" fmla="*/ 250 w 497"/>
                <a:gd name="T93" fmla="*/ 321 h 482"/>
                <a:gd name="T94" fmla="*/ 156 w 497"/>
                <a:gd name="T95" fmla="*/ 230 h 482"/>
                <a:gd name="T96" fmla="*/ 248 w 497"/>
                <a:gd name="T97" fmla="*/ 341 h 482"/>
                <a:gd name="T98" fmla="*/ 251 w 497"/>
                <a:gd name="T99" fmla="*/ 341 h 482"/>
                <a:gd name="T100" fmla="*/ 337 w 497"/>
                <a:gd name="T101" fmla="*/ 331 h 482"/>
                <a:gd name="T102" fmla="*/ 163 w 497"/>
                <a:gd name="T103" fmla="*/ 333 h 482"/>
                <a:gd name="T104" fmla="*/ 25 w 497"/>
                <a:gd name="T105" fmla="*/ 462 h 482"/>
                <a:gd name="T106" fmla="*/ 70 w 497"/>
                <a:gd name="T107" fmla="*/ 358 h 482"/>
                <a:gd name="T108" fmla="*/ 245 w 497"/>
                <a:gd name="T109" fmla="*/ 436 h 482"/>
                <a:gd name="T110" fmla="*/ 259 w 497"/>
                <a:gd name="T111" fmla="*/ 436 h 482"/>
                <a:gd name="T112" fmla="*/ 429 w 497"/>
                <a:gd name="T113" fmla="*/ 355 h 482"/>
                <a:gd name="T114" fmla="*/ 477 w 497"/>
                <a:gd name="T115" fmla="*/ 458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7" h="482">
                  <a:moveTo>
                    <a:pt x="497" y="418"/>
                  </a:moveTo>
                  <a:cubicBezTo>
                    <a:pt x="496" y="381"/>
                    <a:pt x="472" y="348"/>
                    <a:pt x="436" y="335"/>
                  </a:cubicBezTo>
                  <a:cubicBezTo>
                    <a:pt x="436" y="335"/>
                    <a:pt x="436" y="335"/>
                    <a:pt x="368" y="318"/>
                  </a:cubicBezTo>
                  <a:cubicBezTo>
                    <a:pt x="368" y="317"/>
                    <a:pt x="367" y="317"/>
                    <a:pt x="367" y="316"/>
                  </a:cubicBezTo>
                  <a:cubicBezTo>
                    <a:pt x="363" y="314"/>
                    <a:pt x="358" y="313"/>
                    <a:pt x="355" y="315"/>
                  </a:cubicBezTo>
                  <a:cubicBezTo>
                    <a:pt x="345" y="312"/>
                    <a:pt x="335" y="310"/>
                    <a:pt x="324" y="307"/>
                  </a:cubicBezTo>
                  <a:cubicBezTo>
                    <a:pt x="332" y="300"/>
                    <a:pt x="340" y="291"/>
                    <a:pt x="346" y="282"/>
                  </a:cubicBezTo>
                  <a:cubicBezTo>
                    <a:pt x="367" y="306"/>
                    <a:pt x="398" y="322"/>
                    <a:pt x="433" y="321"/>
                  </a:cubicBezTo>
                  <a:cubicBezTo>
                    <a:pt x="439" y="321"/>
                    <a:pt x="444" y="316"/>
                    <a:pt x="444" y="310"/>
                  </a:cubicBezTo>
                  <a:cubicBezTo>
                    <a:pt x="443" y="190"/>
                    <a:pt x="443" y="190"/>
                    <a:pt x="443" y="190"/>
                  </a:cubicBezTo>
                  <a:cubicBezTo>
                    <a:pt x="443" y="139"/>
                    <a:pt x="406" y="96"/>
                    <a:pt x="359" y="82"/>
                  </a:cubicBezTo>
                  <a:cubicBezTo>
                    <a:pt x="359" y="81"/>
                    <a:pt x="359" y="80"/>
                    <a:pt x="359" y="80"/>
                  </a:cubicBezTo>
                  <a:cubicBezTo>
                    <a:pt x="391" y="74"/>
                    <a:pt x="432" y="67"/>
                    <a:pt x="485" y="57"/>
                  </a:cubicBezTo>
                  <a:cubicBezTo>
                    <a:pt x="490" y="56"/>
                    <a:pt x="493" y="52"/>
                    <a:pt x="493" y="47"/>
                  </a:cubicBezTo>
                  <a:cubicBezTo>
                    <a:pt x="493" y="42"/>
                    <a:pt x="490" y="38"/>
                    <a:pt x="485" y="38"/>
                  </a:cubicBezTo>
                  <a:cubicBezTo>
                    <a:pt x="485" y="38"/>
                    <a:pt x="485" y="38"/>
                    <a:pt x="248" y="0"/>
                  </a:cubicBezTo>
                  <a:cubicBezTo>
                    <a:pt x="248" y="0"/>
                    <a:pt x="246" y="0"/>
                    <a:pt x="245" y="0"/>
                  </a:cubicBezTo>
                  <a:cubicBezTo>
                    <a:pt x="245" y="0"/>
                    <a:pt x="245" y="0"/>
                    <a:pt x="9" y="42"/>
                  </a:cubicBezTo>
                  <a:cubicBezTo>
                    <a:pt x="4" y="42"/>
                    <a:pt x="0" y="47"/>
                    <a:pt x="0" y="52"/>
                  </a:cubicBezTo>
                  <a:cubicBezTo>
                    <a:pt x="0" y="57"/>
                    <a:pt x="4" y="60"/>
                    <a:pt x="9" y="62"/>
                  </a:cubicBezTo>
                  <a:cubicBezTo>
                    <a:pt x="9" y="62"/>
                    <a:pt x="9" y="62"/>
                    <a:pt x="50" y="68"/>
                  </a:cubicBezTo>
                  <a:cubicBezTo>
                    <a:pt x="50" y="76"/>
                    <a:pt x="50" y="94"/>
                    <a:pt x="50" y="131"/>
                  </a:cubicBezTo>
                  <a:cubicBezTo>
                    <a:pt x="50" y="133"/>
                    <a:pt x="51" y="135"/>
                    <a:pt x="53" y="137"/>
                  </a:cubicBezTo>
                  <a:cubicBezTo>
                    <a:pt x="50" y="147"/>
                    <a:pt x="44" y="178"/>
                    <a:pt x="25" y="269"/>
                  </a:cubicBezTo>
                  <a:cubicBezTo>
                    <a:pt x="25" y="271"/>
                    <a:pt x="25" y="274"/>
                    <a:pt x="28" y="277"/>
                  </a:cubicBezTo>
                  <a:cubicBezTo>
                    <a:pt x="30" y="279"/>
                    <a:pt x="32" y="280"/>
                    <a:pt x="35" y="280"/>
                  </a:cubicBezTo>
                  <a:cubicBezTo>
                    <a:pt x="35" y="280"/>
                    <a:pt x="35" y="280"/>
                    <a:pt x="95" y="280"/>
                  </a:cubicBezTo>
                  <a:cubicBezTo>
                    <a:pt x="99" y="280"/>
                    <a:pt x="102" y="278"/>
                    <a:pt x="104" y="276"/>
                  </a:cubicBezTo>
                  <a:cubicBezTo>
                    <a:pt x="105" y="273"/>
                    <a:pt x="105" y="270"/>
                    <a:pt x="105" y="268"/>
                  </a:cubicBezTo>
                  <a:cubicBezTo>
                    <a:pt x="105" y="268"/>
                    <a:pt x="105" y="268"/>
                    <a:pt x="74" y="131"/>
                  </a:cubicBezTo>
                  <a:cubicBezTo>
                    <a:pt x="74" y="130"/>
                    <a:pt x="73" y="129"/>
                    <a:pt x="73" y="128"/>
                  </a:cubicBezTo>
                  <a:cubicBezTo>
                    <a:pt x="73" y="122"/>
                    <a:pt x="73" y="108"/>
                    <a:pt x="72" y="72"/>
                  </a:cubicBezTo>
                  <a:cubicBezTo>
                    <a:pt x="89" y="74"/>
                    <a:pt x="109" y="78"/>
                    <a:pt x="135" y="82"/>
                  </a:cubicBezTo>
                  <a:cubicBezTo>
                    <a:pt x="135" y="87"/>
                    <a:pt x="135" y="98"/>
                    <a:pt x="135" y="117"/>
                  </a:cubicBezTo>
                  <a:cubicBezTo>
                    <a:pt x="135" y="117"/>
                    <a:pt x="135" y="118"/>
                    <a:pt x="135" y="119"/>
                  </a:cubicBezTo>
                  <a:cubicBezTo>
                    <a:pt x="135" y="119"/>
                    <a:pt x="135" y="119"/>
                    <a:pt x="135" y="161"/>
                  </a:cubicBezTo>
                  <a:cubicBezTo>
                    <a:pt x="122" y="167"/>
                    <a:pt x="114" y="182"/>
                    <a:pt x="114" y="200"/>
                  </a:cubicBezTo>
                  <a:cubicBezTo>
                    <a:pt x="114" y="219"/>
                    <a:pt x="123" y="234"/>
                    <a:pt x="136" y="239"/>
                  </a:cubicBezTo>
                  <a:cubicBezTo>
                    <a:pt x="139" y="267"/>
                    <a:pt x="156" y="291"/>
                    <a:pt x="176" y="308"/>
                  </a:cubicBezTo>
                  <a:cubicBezTo>
                    <a:pt x="169" y="310"/>
                    <a:pt x="159" y="313"/>
                    <a:pt x="145" y="317"/>
                  </a:cubicBezTo>
                  <a:cubicBezTo>
                    <a:pt x="142" y="316"/>
                    <a:pt x="140" y="317"/>
                    <a:pt x="138" y="318"/>
                  </a:cubicBezTo>
                  <a:cubicBezTo>
                    <a:pt x="120" y="323"/>
                    <a:pt x="96" y="330"/>
                    <a:pt x="65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27" y="352"/>
                    <a:pt x="3" y="385"/>
                    <a:pt x="4" y="423"/>
                  </a:cubicBezTo>
                  <a:cubicBezTo>
                    <a:pt x="4" y="423"/>
                    <a:pt x="4" y="423"/>
                    <a:pt x="4" y="472"/>
                  </a:cubicBezTo>
                  <a:cubicBezTo>
                    <a:pt x="4" y="477"/>
                    <a:pt x="9" y="482"/>
                    <a:pt x="15" y="482"/>
                  </a:cubicBezTo>
                  <a:cubicBezTo>
                    <a:pt x="15" y="482"/>
                    <a:pt x="15" y="482"/>
                    <a:pt x="487" y="478"/>
                  </a:cubicBezTo>
                  <a:cubicBezTo>
                    <a:pt x="494" y="478"/>
                    <a:pt x="497" y="473"/>
                    <a:pt x="497" y="468"/>
                  </a:cubicBezTo>
                  <a:cubicBezTo>
                    <a:pt x="497" y="468"/>
                    <a:pt x="497" y="468"/>
                    <a:pt x="497" y="418"/>
                  </a:cubicBezTo>
                  <a:close/>
                  <a:moveTo>
                    <a:pt x="421" y="190"/>
                  </a:moveTo>
                  <a:cubicBezTo>
                    <a:pt x="422" y="299"/>
                    <a:pt x="422" y="299"/>
                    <a:pt x="422" y="299"/>
                  </a:cubicBezTo>
                  <a:cubicBezTo>
                    <a:pt x="395" y="296"/>
                    <a:pt x="372" y="281"/>
                    <a:pt x="358" y="261"/>
                  </a:cubicBezTo>
                  <a:cubicBezTo>
                    <a:pt x="361" y="253"/>
                    <a:pt x="363" y="245"/>
                    <a:pt x="363" y="237"/>
                  </a:cubicBezTo>
                  <a:cubicBezTo>
                    <a:pt x="370" y="235"/>
                    <a:pt x="375" y="230"/>
                    <a:pt x="379" y="225"/>
                  </a:cubicBezTo>
                  <a:cubicBezTo>
                    <a:pt x="384" y="216"/>
                    <a:pt x="387" y="208"/>
                    <a:pt x="387" y="198"/>
                  </a:cubicBezTo>
                  <a:cubicBezTo>
                    <a:pt x="387" y="179"/>
                    <a:pt x="377" y="164"/>
                    <a:pt x="363" y="159"/>
                  </a:cubicBezTo>
                  <a:cubicBezTo>
                    <a:pt x="363" y="159"/>
                    <a:pt x="363" y="159"/>
                    <a:pt x="362" y="117"/>
                  </a:cubicBezTo>
                  <a:cubicBezTo>
                    <a:pt x="362" y="114"/>
                    <a:pt x="361" y="112"/>
                    <a:pt x="359" y="110"/>
                  </a:cubicBezTo>
                  <a:cubicBezTo>
                    <a:pt x="359" y="109"/>
                    <a:pt x="359" y="107"/>
                    <a:pt x="359" y="106"/>
                  </a:cubicBezTo>
                  <a:cubicBezTo>
                    <a:pt x="393" y="119"/>
                    <a:pt x="420" y="151"/>
                    <a:pt x="421" y="190"/>
                  </a:cubicBezTo>
                  <a:close/>
                  <a:moveTo>
                    <a:pt x="83" y="260"/>
                  </a:moveTo>
                  <a:cubicBezTo>
                    <a:pt x="83" y="260"/>
                    <a:pt x="83" y="260"/>
                    <a:pt x="48" y="261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179"/>
                    <a:pt x="64" y="179"/>
                    <a:pt x="83" y="260"/>
                  </a:cubicBezTo>
                  <a:close/>
                  <a:moveTo>
                    <a:pt x="70" y="51"/>
                  </a:moveTo>
                  <a:cubicBezTo>
                    <a:pt x="247" y="20"/>
                    <a:pt x="247" y="20"/>
                    <a:pt x="247" y="20"/>
                  </a:cubicBezTo>
                  <a:cubicBezTo>
                    <a:pt x="247" y="20"/>
                    <a:pt x="247" y="20"/>
                    <a:pt x="423" y="48"/>
                  </a:cubicBezTo>
                  <a:cubicBezTo>
                    <a:pt x="423" y="48"/>
                    <a:pt x="423" y="48"/>
                    <a:pt x="247" y="79"/>
                  </a:cubicBezTo>
                  <a:cubicBezTo>
                    <a:pt x="247" y="79"/>
                    <a:pt x="247" y="79"/>
                    <a:pt x="70" y="51"/>
                  </a:cubicBezTo>
                  <a:close/>
                  <a:moveTo>
                    <a:pt x="155" y="85"/>
                  </a:moveTo>
                  <a:cubicBezTo>
                    <a:pt x="181" y="89"/>
                    <a:pt x="211" y="94"/>
                    <a:pt x="246" y="99"/>
                  </a:cubicBezTo>
                  <a:cubicBezTo>
                    <a:pt x="247" y="99"/>
                    <a:pt x="247" y="99"/>
                    <a:pt x="247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339" y="83"/>
                  </a:cubicBezTo>
                  <a:cubicBezTo>
                    <a:pt x="339" y="90"/>
                    <a:pt x="339" y="100"/>
                    <a:pt x="339" y="116"/>
                  </a:cubicBezTo>
                  <a:cubicBezTo>
                    <a:pt x="331" y="123"/>
                    <a:pt x="302" y="141"/>
                    <a:pt x="248" y="142"/>
                  </a:cubicBezTo>
                  <a:cubicBezTo>
                    <a:pt x="195" y="142"/>
                    <a:pt x="164" y="124"/>
                    <a:pt x="156" y="117"/>
                  </a:cubicBezTo>
                  <a:cubicBezTo>
                    <a:pt x="156" y="117"/>
                    <a:pt x="156" y="117"/>
                    <a:pt x="155" y="85"/>
                  </a:cubicBezTo>
                  <a:close/>
                  <a:moveTo>
                    <a:pt x="156" y="230"/>
                  </a:moveTo>
                  <a:cubicBezTo>
                    <a:pt x="156" y="225"/>
                    <a:pt x="153" y="220"/>
                    <a:pt x="146" y="220"/>
                  </a:cubicBezTo>
                  <a:cubicBezTo>
                    <a:pt x="136" y="220"/>
                    <a:pt x="134" y="207"/>
                    <a:pt x="134" y="200"/>
                  </a:cubicBezTo>
                  <a:cubicBezTo>
                    <a:pt x="134" y="193"/>
                    <a:pt x="135" y="180"/>
                    <a:pt x="146" y="180"/>
                  </a:cubicBezTo>
                  <a:cubicBezTo>
                    <a:pt x="152" y="180"/>
                    <a:pt x="156" y="175"/>
                    <a:pt x="156" y="170"/>
                  </a:cubicBezTo>
                  <a:cubicBezTo>
                    <a:pt x="156" y="170"/>
                    <a:pt x="156" y="170"/>
                    <a:pt x="155" y="141"/>
                  </a:cubicBezTo>
                  <a:cubicBezTo>
                    <a:pt x="172" y="151"/>
                    <a:pt x="202" y="162"/>
                    <a:pt x="248" y="162"/>
                  </a:cubicBezTo>
                  <a:cubicBezTo>
                    <a:pt x="295" y="161"/>
                    <a:pt x="326" y="148"/>
                    <a:pt x="342" y="139"/>
                  </a:cubicBezTo>
                  <a:cubicBezTo>
                    <a:pt x="342" y="146"/>
                    <a:pt x="342" y="155"/>
                    <a:pt x="342" y="168"/>
                  </a:cubicBezTo>
                  <a:cubicBezTo>
                    <a:pt x="342" y="173"/>
                    <a:pt x="347" y="178"/>
                    <a:pt x="353" y="178"/>
                  </a:cubicBezTo>
                  <a:cubicBezTo>
                    <a:pt x="363" y="178"/>
                    <a:pt x="366" y="191"/>
                    <a:pt x="367" y="198"/>
                  </a:cubicBezTo>
                  <a:cubicBezTo>
                    <a:pt x="367" y="203"/>
                    <a:pt x="365" y="210"/>
                    <a:pt x="362" y="213"/>
                  </a:cubicBezTo>
                  <a:cubicBezTo>
                    <a:pt x="360" y="218"/>
                    <a:pt x="356" y="218"/>
                    <a:pt x="353" y="218"/>
                  </a:cubicBezTo>
                  <a:cubicBezTo>
                    <a:pt x="348" y="219"/>
                    <a:pt x="343" y="224"/>
                    <a:pt x="343" y="229"/>
                  </a:cubicBezTo>
                  <a:cubicBezTo>
                    <a:pt x="343" y="281"/>
                    <a:pt x="278" y="321"/>
                    <a:pt x="251" y="321"/>
                  </a:cubicBezTo>
                  <a:cubicBezTo>
                    <a:pt x="250" y="321"/>
                    <a:pt x="250" y="321"/>
                    <a:pt x="250" y="321"/>
                  </a:cubicBezTo>
                  <a:cubicBezTo>
                    <a:pt x="249" y="321"/>
                    <a:pt x="249" y="321"/>
                    <a:pt x="248" y="321"/>
                  </a:cubicBezTo>
                  <a:cubicBezTo>
                    <a:pt x="221" y="321"/>
                    <a:pt x="157" y="283"/>
                    <a:pt x="156" y="230"/>
                  </a:cubicBezTo>
                  <a:close/>
                  <a:moveTo>
                    <a:pt x="197" y="323"/>
                  </a:moveTo>
                  <a:cubicBezTo>
                    <a:pt x="216" y="335"/>
                    <a:pt x="236" y="341"/>
                    <a:pt x="248" y="341"/>
                  </a:cubicBezTo>
                  <a:cubicBezTo>
                    <a:pt x="249" y="341"/>
                    <a:pt x="249" y="341"/>
                    <a:pt x="250" y="341"/>
                  </a:cubicBezTo>
                  <a:cubicBezTo>
                    <a:pt x="250" y="341"/>
                    <a:pt x="251" y="341"/>
                    <a:pt x="251" y="341"/>
                  </a:cubicBezTo>
                  <a:cubicBezTo>
                    <a:pt x="264" y="341"/>
                    <a:pt x="283" y="334"/>
                    <a:pt x="302" y="322"/>
                  </a:cubicBezTo>
                  <a:cubicBezTo>
                    <a:pt x="307" y="324"/>
                    <a:pt x="316" y="326"/>
                    <a:pt x="337" y="331"/>
                  </a:cubicBezTo>
                  <a:cubicBezTo>
                    <a:pt x="323" y="344"/>
                    <a:pt x="298" y="369"/>
                    <a:pt x="252" y="415"/>
                  </a:cubicBezTo>
                  <a:cubicBezTo>
                    <a:pt x="252" y="415"/>
                    <a:pt x="252" y="415"/>
                    <a:pt x="163" y="333"/>
                  </a:cubicBezTo>
                  <a:cubicBezTo>
                    <a:pt x="173" y="330"/>
                    <a:pt x="185" y="327"/>
                    <a:pt x="197" y="323"/>
                  </a:cubicBezTo>
                  <a:close/>
                  <a:moveTo>
                    <a:pt x="25" y="462"/>
                  </a:moveTo>
                  <a:cubicBezTo>
                    <a:pt x="25" y="462"/>
                    <a:pt x="25" y="462"/>
                    <a:pt x="24" y="423"/>
                  </a:cubicBezTo>
                  <a:cubicBezTo>
                    <a:pt x="24" y="395"/>
                    <a:pt x="43" y="368"/>
                    <a:pt x="70" y="358"/>
                  </a:cubicBezTo>
                  <a:cubicBezTo>
                    <a:pt x="70" y="358"/>
                    <a:pt x="70" y="358"/>
                    <a:pt x="142" y="339"/>
                  </a:cubicBezTo>
                  <a:cubicBezTo>
                    <a:pt x="151" y="347"/>
                    <a:pt x="176" y="371"/>
                    <a:pt x="245" y="436"/>
                  </a:cubicBezTo>
                  <a:cubicBezTo>
                    <a:pt x="247" y="438"/>
                    <a:pt x="250" y="440"/>
                    <a:pt x="252" y="440"/>
                  </a:cubicBezTo>
                  <a:cubicBezTo>
                    <a:pt x="255" y="440"/>
                    <a:pt x="257" y="438"/>
                    <a:pt x="259" y="436"/>
                  </a:cubicBezTo>
                  <a:cubicBezTo>
                    <a:pt x="259" y="436"/>
                    <a:pt x="259" y="436"/>
                    <a:pt x="361" y="337"/>
                  </a:cubicBezTo>
                  <a:cubicBezTo>
                    <a:pt x="378" y="342"/>
                    <a:pt x="401" y="348"/>
                    <a:pt x="429" y="355"/>
                  </a:cubicBezTo>
                  <a:cubicBezTo>
                    <a:pt x="457" y="365"/>
                    <a:pt x="476" y="391"/>
                    <a:pt x="476" y="419"/>
                  </a:cubicBezTo>
                  <a:cubicBezTo>
                    <a:pt x="476" y="419"/>
                    <a:pt x="476" y="419"/>
                    <a:pt x="477" y="458"/>
                  </a:cubicBezTo>
                  <a:cubicBezTo>
                    <a:pt x="477" y="458"/>
                    <a:pt x="477" y="458"/>
                    <a:pt x="25" y="4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xmlns="" id="{37A1DC85-48EB-4F67-81AD-FA8D9F9F9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9" y="1987"/>
              <a:ext cx="359" cy="348"/>
            </a:xfrm>
            <a:custGeom>
              <a:avLst/>
              <a:gdLst>
                <a:gd name="T0" fmla="*/ 436 w 497"/>
                <a:gd name="T1" fmla="*/ 335 h 482"/>
                <a:gd name="T2" fmla="*/ 367 w 497"/>
                <a:gd name="T3" fmla="*/ 316 h 482"/>
                <a:gd name="T4" fmla="*/ 324 w 497"/>
                <a:gd name="T5" fmla="*/ 307 h 482"/>
                <a:gd name="T6" fmla="*/ 433 w 497"/>
                <a:gd name="T7" fmla="*/ 321 h 482"/>
                <a:gd name="T8" fmla="*/ 443 w 497"/>
                <a:gd name="T9" fmla="*/ 190 h 482"/>
                <a:gd name="T10" fmla="*/ 359 w 497"/>
                <a:gd name="T11" fmla="*/ 80 h 482"/>
                <a:gd name="T12" fmla="*/ 493 w 497"/>
                <a:gd name="T13" fmla="*/ 47 h 482"/>
                <a:gd name="T14" fmla="*/ 248 w 497"/>
                <a:gd name="T15" fmla="*/ 0 h 482"/>
                <a:gd name="T16" fmla="*/ 9 w 497"/>
                <a:gd name="T17" fmla="*/ 42 h 482"/>
                <a:gd name="T18" fmla="*/ 9 w 497"/>
                <a:gd name="T19" fmla="*/ 62 h 482"/>
                <a:gd name="T20" fmla="*/ 50 w 497"/>
                <a:gd name="T21" fmla="*/ 131 h 482"/>
                <a:gd name="T22" fmla="*/ 25 w 497"/>
                <a:gd name="T23" fmla="*/ 269 h 482"/>
                <a:gd name="T24" fmla="*/ 35 w 497"/>
                <a:gd name="T25" fmla="*/ 280 h 482"/>
                <a:gd name="T26" fmla="*/ 104 w 497"/>
                <a:gd name="T27" fmla="*/ 276 h 482"/>
                <a:gd name="T28" fmla="*/ 74 w 497"/>
                <a:gd name="T29" fmla="*/ 131 h 482"/>
                <a:gd name="T30" fmla="*/ 72 w 497"/>
                <a:gd name="T31" fmla="*/ 72 h 482"/>
                <a:gd name="T32" fmla="*/ 135 w 497"/>
                <a:gd name="T33" fmla="*/ 117 h 482"/>
                <a:gd name="T34" fmla="*/ 135 w 497"/>
                <a:gd name="T35" fmla="*/ 161 h 482"/>
                <a:gd name="T36" fmla="*/ 136 w 497"/>
                <a:gd name="T37" fmla="*/ 239 h 482"/>
                <a:gd name="T38" fmla="*/ 145 w 497"/>
                <a:gd name="T39" fmla="*/ 317 h 482"/>
                <a:gd name="T40" fmla="*/ 65 w 497"/>
                <a:gd name="T41" fmla="*/ 339 h 482"/>
                <a:gd name="T42" fmla="*/ 4 w 497"/>
                <a:gd name="T43" fmla="*/ 423 h 482"/>
                <a:gd name="T44" fmla="*/ 15 w 497"/>
                <a:gd name="T45" fmla="*/ 482 h 482"/>
                <a:gd name="T46" fmla="*/ 497 w 497"/>
                <a:gd name="T47" fmla="*/ 468 h 482"/>
                <a:gd name="T48" fmla="*/ 421 w 497"/>
                <a:gd name="T49" fmla="*/ 190 h 482"/>
                <a:gd name="T50" fmla="*/ 358 w 497"/>
                <a:gd name="T51" fmla="*/ 261 h 482"/>
                <a:gd name="T52" fmla="*/ 379 w 497"/>
                <a:gd name="T53" fmla="*/ 225 h 482"/>
                <a:gd name="T54" fmla="*/ 363 w 497"/>
                <a:gd name="T55" fmla="*/ 159 h 482"/>
                <a:gd name="T56" fmla="*/ 359 w 497"/>
                <a:gd name="T57" fmla="*/ 110 h 482"/>
                <a:gd name="T58" fmla="*/ 421 w 497"/>
                <a:gd name="T59" fmla="*/ 190 h 482"/>
                <a:gd name="T60" fmla="*/ 48 w 497"/>
                <a:gd name="T61" fmla="*/ 261 h 482"/>
                <a:gd name="T62" fmla="*/ 83 w 497"/>
                <a:gd name="T63" fmla="*/ 260 h 482"/>
                <a:gd name="T64" fmla="*/ 247 w 497"/>
                <a:gd name="T65" fmla="*/ 20 h 482"/>
                <a:gd name="T66" fmla="*/ 247 w 497"/>
                <a:gd name="T67" fmla="*/ 79 h 482"/>
                <a:gd name="T68" fmla="*/ 155 w 497"/>
                <a:gd name="T69" fmla="*/ 85 h 482"/>
                <a:gd name="T70" fmla="*/ 247 w 497"/>
                <a:gd name="T71" fmla="*/ 99 h 482"/>
                <a:gd name="T72" fmla="*/ 339 w 497"/>
                <a:gd name="T73" fmla="*/ 83 h 482"/>
                <a:gd name="T74" fmla="*/ 248 w 497"/>
                <a:gd name="T75" fmla="*/ 142 h 482"/>
                <a:gd name="T76" fmla="*/ 155 w 497"/>
                <a:gd name="T77" fmla="*/ 85 h 482"/>
                <a:gd name="T78" fmla="*/ 146 w 497"/>
                <a:gd name="T79" fmla="*/ 220 h 482"/>
                <a:gd name="T80" fmla="*/ 146 w 497"/>
                <a:gd name="T81" fmla="*/ 180 h 482"/>
                <a:gd name="T82" fmla="*/ 155 w 497"/>
                <a:gd name="T83" fmla="*/ 141 h 482"/>
                <a:gd name="T84" fmla="*/ 342 w 497"/>
                <a:gd name="T85" fmla="*/ 139 h 482"/>
                <a:gd name="T86" fmla="*/ 353 w 497"/>
                <a:gd name="T87" fmla="*/ 178 h 482"/>
                <a:gd name="T88" fmla="*/ 362 w 497"/>
                <a:gd name="T89" fmla="*/ 213 h 482"/>
                <a:gd name="T90" fmla="*/ 343 w 497"/>
                <a:gd name="T91" fmla="*/ 229 h 482"/>
                <a:gd name="T92" fmla="*/ 250 w 497"/>
                <a:gd name="T93" fmla="*/ 321 h 482"/>
                <a:gd name="T94" fmla="*/ 156 w 497"/>
                <a:gd name="T95" fmla="*/ 230 h 482"/>
                <a:gd name="T96" fmla="*/ 248 w 497"/>
                <a:gd name="T97" fmla="*/ 341 h 482"/>
                <a:gd name="T98" fmla="*/ 251 w 497"/>
                <a:gd name="T99" fmla="*/ 341 h 482"/>
                <a:gd name="T100" fmla="*/ 337 w 497"/>
                <a:gd name="T101" fmla="*/ 331 h 482"/>
                <a:gd name="T102" fmla="*/ 163 w 497"/>
                <a:gd name="T103" fmla="*/ 333 h 482"/>
                <a:gd name="T104" fmla="*/ 25 w 497"/>
                <a:gd name="T105" fmla="*/ 462 h 482"/>
                <a:gd name="T106" fmla="*/ 70 w 497"/>
                <a:gd name="T107" fmla="*/ 358 h 482"/>
                <a:gd name="T108" fmla="*/ 245 w 497"/>
                <a:gd name="T109" fmla="*/ 436 h 482"/>
                <a:gd name="T110" fmla="*/ 259 w 497"/>
                <a:gd name="T111" fmla="*/ 436 h 482"/>
                <a:gd name="T112" fmla="*/ 429 w 497"/>
                <a:gd name="T113" fmla="*/ 355 h 482"/>
                <a:gd name="T114" fmla="*/ 477 w 497"/>
                <a:gd name="T115" fmla="*/ 458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7" h="482">
                  <a:moveTo>
                    <a:pt x="497" y="418"/>
                  </a:moveTo>
                  <a:cubicBezTo>
                    <a:pt x="496" y="381"/>
                    <a:pt x="472" y="348"/>
                    <a:pt x="436" y="335"/>
                  </a:cubicBezTo>
                  <a:cubicBezTo>
                    <a:pt x="436" y="335"/>
                    <a:pt x="436" y="335"/>
                    <a:pt x="368" y="318"/>
                  </a:cubicBezTo>
                  <a:cubicBezTo>
                    <a:pt x="368" y="317"/>
                    <a:pt x="367" y="317"/>
                    <a:pt x="367" y="316"/>
                  </a:cubicBezTo>
                  <a:cubicBezTo>
                    <a:pt x="363" y="314"/>
                    <a:pt x="358" y="313"/>
                    <a:pt x="355" y="315"/>
                  </a:cubicBezTo>
                  <a:cubicBezTo>
                    <a:pt x="345" y="312"/>
                    <a:pt x="335" y="310"/>
                    <a:pt x="324" y="307"/>
                  </a:cubicBezTo>
                  <a:cubicBezTo>
                    <a:pt x="332" y="300"/>
                    <a:pt x="340" y="291"/>
                    <a:pt x="346" y="282"/>
                  </a:cubicBezTo>
                  <a:cubicBezTo>
                    <a:pt x="367" y="306"/>
                    <a:pt x="398" y="322"/>
                    <a:pt x="433" y="321"/>
                  </a:cubicBezTo>
                  <a:cubicBezTo>
                    <a:pt x="439" y="321"/>
                    <a:pt x="444" y="316"/>
                    <a:pt x="444" y="310"/>
                  </a:cubicBezTo>
                  <a:cubicBezTo>
                    <a:pt x="443" y="190"/>
                    <a:pt x="443" y="190"/>
                    <a:pt x="443" y="190"/>
                  </a:cubicBezTo>
                  <a:cubicBezTo>
                    <a:pt x="443" y="139"/>
                    <a:pt x="406" y="96"/>
                    <a:pt x="359" y="82"/>
                  </a:cubicBezTo>
                  <a:cubicBezTo>
                    <a:pt x="359" y="81"/>
                    <a:pt x="359" y="80"/>
                    <a:pt x="359" y="80"/>
                  </a:cubicBezTo>
                  <a:cubicBezTo>
                    <a:pt x="391" y="74"/>
                    <a:pt x="432" y="67"/>
                    <a:pt x="485" y="57"/>
                  </a:cubicBezTo>
                  <a:cubicBezTo>
                    <a:pt x="490" y="56"/>
                    <a:pt x="493" y="52"/>
                    <a:pt x="493" y="47"/>
                  </a:cubicBezTo>
                  <a:cubicBezTo>
                    <a:pt x="493" y="42"/>
                    <a:pt x="490" y="38"/>
                    <a:pt x="485" y="38"/>
                  </a:cubicBezTo>
                  <a:cubicBezTo>
                    <a:pt x="485" y="38"/>
                    <a:pt x="485" y="38"/>
                    <a:pt x="248" y="0"/>
                  </a:cubicBezTo>
                  <a:cubicBezTo>
                    <a:pt x="248" y="0"/>
                    <a:pt x="246" y="0"/>
                    <a:pt x="245" y="0"/>
                  </a:cubicBezTo>
                  <a:cubicBezTo>
                    <a:pt x="245" y="0"/>
                    <a:pt x="245" y="0"/>
                    <a:pt x="9" y="42"/>
                  </a:cubicBezTo>
                  <a:cubicBezTo>
                    <a:pt x="4" y="42"/>
                    <a:pt x="0" y="47"/>
                    <a:pt x="0" y="52"/>
                  </a:cubicBezTo>
                  <a:cubicBezTo>
                    <a:pt x="0" y="57"/>
                    <a:pt x="4" y="60"/>
                    <a:pt x="9" y="62"/>
                  </a:cubicBezTo>
                  <a:cubicBezTo>
                    <a:pt x="9" y="62"/>
                    <a:pt x="9" y="62"/>
                    <a:pt x="50" y="68"/>
                  </a:cubicBezTo>
                  <a:cubicBezTo>
                    <a:pt x="50" y="76"/>
                    <a:pt x="50" y="94"/>
                    <a:pt x="50" y="131"/>
                  </a:cubicBezTo>
                  <a:cubicBezTo>
                    <a:pt x="50" y="133"/>
                    <a:pt x="51" y="135"/>
                    <a:pt x="53" y="137"/>
                  </a:cubicBezTo>
                  <a:cubicBezTo>
                    <a:pt x="50" y="147"/>
                    <a:pt x="44" y="178"/>
                    <a:pt x="25" y="269"/>
                  </a:cubicBezTo>
                  <a:cubicBezTo>
                    <a:pt x="25" y="271"/>
                    <a:pt x="25" y="274"/>
                    <a:pt x="28" y="277"/>
                  </a:cubicBezTo>
                  <a:cubicBezTo>
                    <a:pt x="30" y="279"/>
                    <a:pt x="32" y="280"/>
                    <a:pt x="35" y="280"/>
                  </a:cubicBezTo>
                  <a:cubicBezTo>
                    <a:pt x="35" y="280"/>
                    <a:pt x="35" y="280"/>
                    <a:pt x="95" y="280"/>
                  </a:cubicBezTo>
                  <a:cubicBezTo>
                    <a:pt x="99" y="280"/>
                    <a:pt x="102" y="278"/>
                    <a:pt x="104" y="276"/>
                  </a:cubicBezTo>
                  <a:cubicBezTo>
                    <a:pt x="105" y="273"/>
                    <a:pt x="105" y="270"/>
                    <a:pt x="105" y="268"/>
                  </a:cubicBezTo>
                  <a:cubicBezTo>
                    <a:pt x="105" y="268"/>
                    <a:pt x="105" y="268"/>
                    <a:pt x="74" y="131"/>
                  </a:cubicBezTo>
                  <a:cubicBezTo>
                    <a:pt x="74" y="130"/>
                    <a:pt x="73" y="129"/>
                    <a:pt x="73" y="128"/>
                  </a:cubicBezTo>
                  <a:cubicBezTo>
                    <a:pt x="73" y="122"/>
                    <a:pt x="73" y="108"/>
                    <a:pt x="72" y="72"/>
                  </a:cubicBezTo>
                  <a:cubicBezTo>
                    <a:pt x="89" y="74"/>
                    <a:pt x="109" y="78"/>
                    <a:pt x="135" y="82"/>
                  </a:cubicBezTo>
                  <a:cubicBezTo>
                    <a:pt x="135" y="87"/>
                    <a:pt x="135" y="98"/>
                    <a:pt x="135" y="117"/>
                  </a:cubicBezTo>
                  <a:cubicBezTo>
                    <a:pt x="135" y="117"/>
                    <a:pt x="135" y="118"/>
                    <a:pt x="135" y="119"/>
                  </a:cubicBezTo>
                  <a:cubicBezTo>
                    <a:pt x="135" y="119"/>
                    <a:pt x="135" y="119"/>
                    <a:pt x="135" y="161"/>
                  </a:cubicBezTo>
                  <a:cubicBezTo>
                    <a:pt x="122" y="167"/>
                    <a:pt x="114" y="182"/>
                    <a:pt x="114" y="200"/>
                  </a:cubicBezTo>
                  <a:cubicBezTo>
                    <a:pt x="114" y="219"/>
                    <a:pt x="123" y="234"/>
                    <a:pt x="136" y="239"/>
                  </a:cubicBezTo>
                  <a:cubicBezTo>
                    <a:pt x="139" y="267"/>
                    <a:pt x="156" y="291"/>
                    <a:pt x="176" y="308"/>
                  </a:cubicBezTo>
                  <a:cubicBezTo>
                    <a:pt x="169" y="310"/>
                    <a:pt x="159" y="313"/>
                    <a:pt x="145" y="317"/>
                  </a:cubicBezTo>
                  <a:cubicBezTo>
                    <a:pt x="142" y="316"/>
                    <a:pt x="140" y="317"/>
                    <a:pt x="138" y="318"/>
                  </a:cubicBezTo>
                  <a:cubicBezTo>
                    <a:pt x="120" y="323"/>
                    <a:pt x="96" y="330"/>
                    <a:pt x="65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27" y="352"/>
                    <a:pt x="3" y="385"/>
                    <a:pt x="4" y="423"/>
                  </a:cubicBezTo>
                  <a:cubicBezTo>
                    <a:pt x="4" y="423"/>
                    <a:pt x="4" y="423"/>
                    <a:pt x="4" y="472"/>
                  </a:cubicBezTo>
                  <a:cubicBezTo>
                    <a:pt x="4" y="477"/>
                    <a:pt x="9" y="482"/>
                    <a:pt x="15" y="482"/>
                  </a:cubicBezTo>
                  <a:cubicBezTo>
                    <a:pt x="15" y="482"/>
                    <a:pt x="15" y="482"/>
                    <a:pt x="487" y="478"/>
                  </a:cubicBezTo>
                  <a:cubicBezTo>
                    <a:pt x="494" y="478"/>
                    <a:pt x="497" y="473"/>
                    <a:pt x="497" y="468"/>
                  </a:cubicBezTo>
                  <a:cubicBezTo>
                    <a:pt x="497" y="468"/>
                    <a:pt x="497" y="468"/>
                    <a:pt x="497" y="418"/>
                  </a:cubicBezTo>
                  <a:close/>
                  <a:moveTo>
                    <a:pt x="421" y="190"/>
                  </a:moveTo>
                  <a:cubicBezTo>
                    <a:pt x="422" y="299"/>
                    <a:pt x="422" y="299"/>
                    <a:pt x="422" y="299"/>
                  </a:cubicBezTo>
                  <a:cubicBezTo>
                    <a:pt x="395" y="296"/>
                    <a:pt x="372" y="281"/>
                    <a:pt x="358" y="261"/>
                  </a:cubicBezTo>
                  <a:cubicBezTo>
                    <a:pt x="361" y="253"/>
                    <a:pt x="363" y="245"/>
                    <a:pt x="363" y="237"/>
                  </a:cubicBezTo>
                  <a:cubicBezTo>
                    <a:pt x="370" y="235"/>
                    <a:pt x="375" y="230"/>
                    <a:pt x="379" y="225"/>
                  </a:cubicBezTo>
                  <a:cubicBezTo>
                    <a:pt x="384" y="216"/>
                    <a:pt x="387" y="208"/>
                    <a:pt x="387" y="198"/>
                  </a:cubicBezTo>
                  <a:cubicBezTo>
                    <a:pt x="387" y="179"/>
                    <a:pt x="377" y="164"/>
                    <a:pt x="363" y="159"/>
                  </a:cubicBezTo>
                  <a:cubicBezTo>
                    <a:pt x="363" y="159"/>
                    <a:pt x="363" y="159"/>
                    <a:pt x="362" y="117"/>
                  </a:cubicBezTo>
                  <a:cubicBezTo>
                    <a:pt x="362" y="114"/>
                    <a:pt x="361" y="112"/>
                    <a:pt x="359" y="110"/>
                  </a:cubicBezTo>
                  <a:cubicBezTo>
                    <a:pt x="359" y="109"/>
                    <a:pt x="359" y="107"/>
                    <a:pt x="359" y="106"/>
                  </a:cubicBezTo>
                  <a:cubicBezTo>
                    <a:pt x="393" y="119"/>
                    <a:pt x="420" y="151"/>
                    <a:pt x="421" y="190"/>
                  </a:cubicBezTo>
                  <a:close/>
                  <a:moveTo>
                    <a:pt x="83" y="260"/>
                  </a:moveTo>
                  <a:cubicBezTo>
                    <a:pt x="83" y="260"/>
                    <a:pt x="83" y="260"/>
                    <a:pt x="48" y="261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179"/>
                    <a:pt x="64" y="179"/>
                    <a:pt x="83" y="260"/>
                  </a:cubicBezTo>
                  <a:close/>
                  <a:moveTo>
                    <a:pt x="70" y="51"/>
                  </a:moveTo>
                  <a:cubicBezTo>
                    <a:pt x="247" y="20"/>
                    <a:pt x="247" y="20"/>
                    <a:pt x="247" y="20"/>
                  </a:cubicBezTo>
                  <a:cubicBezTo>
                    <a:pt x="247" y="20"/>
                    <a:pt x="247" y="20"/>
                    <a:pt x="423" y="48"/>
                  </a:cubicBezTo>
                  <a:cubicBezTo>
                    <a:pt x="423" y="48"/>
                    <a:pt x="423" y="48"/>
                    <a:pt x="247" y="79"/>
                  </a:cubicBezTo>
                  <a:cubicBezTo>
                    <a:pt x="247" y="79"/>
                    <a:pt x="247" y="79"/>
                    <a:pt x="70" y="51"/>
                  </a:cubicBezTo>
                  <a:close/>
                  <a:moveTo>
                    <a:pt x="155" y="85"/>
                  </a:moveTo>
                  <a:cubicBezTo>
                    <a:pt x="181" y="89"/>
                    <a:pt x="211" y="94"/>
                    <a:pt x="246" y="99"/>
                  </a:cubicBezTo>
                  <a:cubicBezTo>
                    <a:pt x="247" y="99"/>
                    <a:pt x="247" y="99"/>
                    <a:pt x="247" y="99"/>
                  </a:cubicBezTo>
                  <a:cubicBezTo>
                    <a:pt x="249" y="99"/>
                    <a:pt x="249" y="99"/>
                    <a:pt x="249" y="99"/>
                  </a:cubicBezTo>
                  <a:cubicBezTo>
                    <a:pt x="249" y="99"/>
                    <a:pt x="249" y="99"/>
                    <a:pt x="339" y="83"/>
                  </a:cubicBezTo>
                  <a:cubicBezTo>
                    <a:pt x="339" y="90"/>
                    <a:pt x="339" y="100"/>
                    <a:pt x="339" y="116"/>
                  </a:cubicBezTo>
                  <a:cubicBezTo>
                    <a:pt x="331" y="123"/>
                    <a:pt x="302" y="141"/>
                    <a:pt x="248" y="142"/>
                  </a:cubicBezTo>
                  <a:cubicBezTo>
                    <a:pt x="195" y="142"/>
                    <a:pt x="164" y="124"/>
                    <a:pt x="156" y="117"/>
                  </a:cubicBezTo>
                  <a:cubicBezTo>
                    <a:pt x="156" y="117"/>
                    <a:pt x="156" y="117"/>
                    <a:pt x="155" y="85"/>
                  </a:cubicBezTo>
                  <a:close/>
                  <a:moveTo>
                    <a:pt x="156" y="230"/>
                  </a:moveTo>
                  <a:cubicBezTo>
                    <a:pt x="156" y="225"/>
                    <a:pt x="153" y="220"/>
                    <a:pt x="146" y="220"/>
                  </a:cubicBezTo>
                  <a:cubicBezTo>
                    <a:pt x="136" y="220"/>
                    <a:pt x="134" y="207"/>
                    <a:pt x="134" y="200"/>
                  </a:cubicBezTo>
                  <a:cubicBezTo>
                    <a:pt x="134" y="193"/>
                    <a:pt x="135" y="180"/>
                    <a:pt x="146" y="180"/>
                  </a:cubicBezTo>
                  <a:cubicBezTo>
                    <a:pt x="152" y="180"/>
                    <a:pt x="156" y="175"/>
                    <a:pt x="156" y="170"/>
                  </a:cubicBezTo>
                  <a:cubicBezTo>
                    <a:pt x="156" y="170"/>
                    <a:pt x="156" y="170"/>
                    <a:pt x="155" y="141"/>
                  </a:cubicBezTo>
                  <a:cubicBezTo>
                    <a:pt x="172" y="151"/>
                    <a:pt x="202" y="162"/>
                    <a:pt x="248" y="162"/>
                  </a:cubicBezTo>
                  <a:cubicBezTo>
                    <a:pt x="295" y="161"/>
                    <a:pt x="326" y="148"/>
                    <a:pt x="342" y="139"/>
                  </a:cubicBezTo>
                  <a:cubicBezTo>
                    <a:pt x="342" y="146"/>
                    <a:pt x="342" y="155"/>
                    <a:pt x="342" y="168"/>
                  </a:cubicBezTo>
                  <a:cubicBezTo>
                    <a:pt x="342" y="173"/>
                    <a:pt x="347" y="178"/>
                    <a:pt x="353" y="178"/>
                  </a:cubicBezTo>
                  <a:cubicBezTo>
                    <a:pt x="363" y="178"/>
                    <a:pt x="366" y="191"/>
                    <a:pt x="367" y="198"/>
                  </a:cubicBezTo>
                  <a:cubicBezTo>
                    <a:pt x="367" y="203"/>
                    <a:pt x="365" y="210"/>
                    <a:pt x="362" y="213"/>
                  </a:cubicBezTo>
                  <a:cubicBezTo>
                    <a:pt x="360" y="218"/>
                    <a:pt x="356" y="218"/>
                    <a:pt x="353" y="218"/>
                  </a:cubicBezTo>
                  <a:cubicBezTo>
                    <a:pt x="348" y="219"/>
                    <a:pt x="343" y="224"/>
                    <a:pt x="343" y="229"/>
                  </a:cubicBezTo>
                  <a:cubicBezTo>
                    <a:pt x="343" y="281"/>
                    <a:pt x="278" y="321"/>
                    <a:pt x="251" y="321"/>
                  </a:cubicBezTo>
                  <a:cubicBezTo>
                    <a:pt x="250" y="321"/>
                    <a:pt x="250" y="321"/>
                    <a:pt x="250" y="321"/>
                  </a:cubicBezTo>
                  <a:cubicBezTo>
                    <a:pt x="249" y="321"/>
                    <a:pt x="249" y="321"/>
                    <a:pt x="248" y="321"/>
                  </a:cubicBezTo>
                  <a:cubicBezTo>
                    <a:pt x="221" y="321"/>
                    <a:pt x="157" y="283"/>
                    <a:pt x="156" y="230"/>
                  </a:cubicBezTo>
                  <a:close/>
                  <a:moveTo>
                    <a:pt x="197" y="323"/>
                  </a:moveTo>
                  <a:cubicBezTo>
                    <a:pt x="216" y="335"/>
                    <a:pt x="236" y="341"/>
                    <a:pt x="248" y="341"/>
                  </a:cubicBezTo>
                  <a:cubicBezTo>
                    <a:pt x="249" y="341"/>
                    <a:pt x="249" y="341"/>
                    <a:pt x="250" y="341"/>
                  </a:cubicBezTo>
                  <a:cubicBezTo>
                    <a:pt x="250" y="341"/>
                    <a:pt x="251" y="341"/>
                    <a:pt x="251" y="341"/>
                  </a:cubicBezTo>
                  <a:cubicBezTo>
                    <a:pt x="264" y="341"/>
                    <a:pt x="283" y="334"/>
                    <a:pt x="302" y="322"/>
                  </a:cubicBezTo>
                  <a:cubicBezTo>
                    <a:pt x="307" y="324"/>
                    <a:pt x="316" y="326"/>
                    <a:pt x="337" y="331"/>
                  </a:cubicBezTo>
                  <a:cubicBezTo>
                    <a:pt x="323" y="344"/>
                    <a:pt x="298" y="369"/>
                    <a:pt x="252" y="415"/>
                  </a:cubicBezTo>
                  <a:cubicBezTo>
                    <a:pt x="252" y="415"/>
                    <a:pt x="252" y="415"/>
                    <a:pt x="163" y="333"/>
                  </a:cubicBezTo>
                  <a:cubicBezTo>
                    <a:pt x="173" y="330"/>
                    <a:pt x="185" y="327"/>
                    <a:pt x="197" y="323"/>
                  </a:cubicBezTo>
                  <a:close/>
                  <a:moveTo>
                    <a:pt x="25" y="462"/>
                  </a:moveTo>
                  <a:cubicBezTo>
                    <a:pt x="25" y="462"/>
                    <a:pt x="25" y="462"/>
                    <a:pt x="24" y="423"/>
                  </a:cubicBezTo>
                  <a:cubicBezTo>
                    <a:pt x="24" y="395"/>
                    <a:pt x="43" y="368"/>
                    <a:pt x="70" y="358"/>
                  </a:cubicBezTo>
                  <a:cubicBezTo>
                    <a:pt x="70" y="358"/>
                    <a:pt x="70" y="358"/>
                    <a:pt x="142" y="339"/>
                  </a:cubicBezTo>
                  <a:cubicBezTo>
                    <a:pt x="151" y="347"/>
                    <a:pt x="176" y="371"/>
                    <a:pt x="245" y="436"/>
                  </a:cubicBezTo>
                  <a:cubicBezTo>
                    <a:pt x="247" y="438"/>
                    <a:pt x="250" y="440"/>
                    <a:pt x="252" y="440"/>
                  </a:cubicBezTo>
                  <a:cubicBezTo>
                    <a:pt x="255" y="440"/>
                    <a:pt x="257" y="438"/>
                    <a:pt x="259" y="436"/>
                  </a:cubicBezTo>
                  <a:cubicBezTo>
                    <a:pt x="259" y="436"/>
                    <a:pt x="259" y="436"/>
                    <a:pt x="361" y="337"/>
                  </a:cubicBezTo>
                  <a:cubicBezTo>
                    <a:pt x="378" y="342"/>
                    <a:pt x="401" y="348"/>
                    <a:pt x="429" y="355"/>
                  </a:cubicBezTo>
                  <a:cubicBezTo>
                    <a:pt x="457" y="365"/>
                    <a:pt x="476" y="391"/>
                    <a:pt x="476" y="419"/>
                  </a:cubicBezTo>
                  <a:cubicBezTo>
                    <a:pt x="476" y="419"/>
                    <a:pt x="476" y="419"/>
                    <a:pt x="477" y="458"/>
                  </a:cubicBezTo>
                  <a:cubicBezTo>
                    <a:pt x="477" y="458"/>
                    <a:pt x="477" y="458"/>
                    <a:pt x="25" y="4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xmlns="" id="{6741A515-0101-4E89-9F30-CCE031F49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2110"/>
              <a:ext cx="46" cy="23"/>
            </a:xfrm>
            <a:custGeom>
              <a:avLst/>
              <a:gdLst>
                <a:gd name="T0" fmla="*/ 21 w 63"/>
                <a:gd name="T1" fmla="*/ 21 h 32"/>
                <a:gd name="T2" fmla="*/ 30 w 63"/>
                <a:gd name="T3" fmla="*/ 21 h 32"/>
                <a:gd name="T4" fmla="*/ 32 w 63"/>
                <a:gd name="T5" fmla="*/ 21 h 32"/>
                <a:gd name="T6" fmla="*/ 35 w 63"/>
                <a:gd name="T7" fmla="*/ 21 h 32"/>
                <a:gd name="T8" fmla="*/ 42 w 63"/>
                <a:gd name="T9" fmla="*/ 21 h 32"/>
                <a:gd name="T10" fmla="*/ 53 w 63"/>
                <a:gd name="T11" fmla="*/ 31 h 32"/>
                <a:gd name="T12" fmla="*/ 63 w 63"/>
                <a:gd name="T13" fmla="*/ 21 h 32"/>
                <a:gd name="T14" fmla="*/ 58 w 63"/>
                <a:gd name="T15" fmla="*/ 5 h 32"/>
                <a:gd name="T16" fmla="*/ 35 w 63"/>
                <a:gd name="T17" fmla="*/ 0 h 32"/>
                <a:gd name="T18" fmla="*/ 32 w 63"/>
                <a:gd name="T19" fmla="*/ 0 h 32"/>
                <a:gd name="T20" fmla="*/ 30 w 63"/>
                <a:gd name="T21" fmla="*/ 0 h 32"/>
                <a:gd name="T22" fmla="*/ 6 w 63"/>
                <a:gd name="T23" fmla="*/ 6 h 32"/>
                <a:gd name="T24" fmla="*/ 0 w 63"/>
                <a:gd name="T25" fmla="*/ 21 h 32"/>
                <a:gd name="T26" fmla="*/ 11 w 63"/>
                <a:gd name="T27" fmla="*/ 32 h 32"/>
                <a:gd name="T28" fmla="*/ 21 w 63"/>
                <a:gd name="T2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32">
                  <a:moveTo>
                    <a:pt x="21" y="21"/>
                  </a:moveTo>
                  <a:cubicBezTo>
                    <a:pt x="23" y="21"/>
                    <a:pt x="27" y="21"/>
                    <a:pt x="30" y="21"/>
                  </a:cubicBezTo>
                  <a:cubicBezTo>
                    <a:pt x="30" y="21"/>
                    <a:pt x="30" y="21"/>
                    <a:pt x="32" y="21"/>
                  </a:cubicBezTo>
                  <a:cubicBezTo>
                    <a:pt x="32" y="21"/>
                    <a:pt x="32" y="21"/>
                    <a:pt x="35" y="21"/>
                  </a:cubicBezTo>
                  <a:cubicBezTo>
                    <a:pt x="37" y="21"/>
                    <a:pt x="41" y="21"/>
                    <a:pt x="42" y="21"/>
                  </a:cubicBezTo>
                  <a:cubicBezTo>
                    <a:pt x="42" y="26"/>
                    <a:pt x="48" y="31"/>
                    <a:pt x="53" y="31"/>
                  </a:cubicBezTo>
                  <a:cubicBezTo>
                    <a:pt x="60" y="31"/>
                    <a:pt x="63" y="26"/>
                    <a:pt x="63" y="21"/>
                  </a:cubicBezTo>
                  <a:cubicBezTo>
                    <a:pt x="63" y="14"/>
                    <a:pt x="61" y="9"/>
                    <a:pt x="58" y="5"/>
                  </a:cubicBezTo>
                  <a:cubicBezTo>
                    <a:pt x="51" y="0"/>
                    <a:pt x="44" y="0"/>
                    <a:pt x="35" y="0"/>
                  </a:cubicBezTo>
                  <a:cubicBezTo>
                    <a:pt x="35" y="0"/>
                    <a:pt x="35" y="0"/>
                    <a:pt x="32" y="0"/>
                  </a:cubicBezTo>
                  <a:cubicBezTo>
                    <a:pt x="32" y="0"/>
                    <a:pt x="32" y="0"/>
                    <a:pt x="30" y="0"/>
                  </a:cubicBezTo>
                  <a:cubicBezTo>
                    <a:pt x="21" y="0"/>
                    <a:pt x="12" y="0"/>
                    <a:pt x="6" y="6"/>
                  </a:cubicBezTo>
                  <a:cubicBezTo>
                    <a:pt x="2" y="9"/>
                    <a:pt x="0" y="14"/>
                    <a:pt x="0" y="21"/>
                  </a:cubicBezTo>
                  <a:cubicBezTo>
                    <a:pt x="0" y="27"/>
                    <a:pt x="6" y="32"/>
                    <a:pt x="11" y="32"/>
                  </a:cubicBezTo>
                  <a:cubicBezTo>
                    <a:pt x="18" y="32"/>
                    <a:pt x="21" y="26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xmlns="" id="{83C9332F-8D03-44B2-8DB7-0C4DFFFC2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2110"/>
              <a:ext cx="45" cy="23"/>
            </a:xfrm>
            <a:custGeom>
              <a:avLst/>
              <a:gdLst>
                <a:gd name="T0" fmla="*/ 11 w 63"/>
                <a:gd name="T1" fmla="*/ 32 h 32"/>
                <a:gd name="T2" fmla="*/ 21 w 63"/>
                <a:gd name="T3" fmla="*/ 21 h 32"/>
                <a:gd name="T4" fmla="*/ 30 w 63"/>
                <a:gd name="T5" fmla="*/ 21 h 32"/>
                <a:gd name="T6" fmla="*/ 31 w 63"/>
                <a:gd name="T7" fmla="*/ 21 h 32"/>
                <a:gd name="T8" fmla="*/ 35 w 63"/>
                <a:gd name="T9" fmla="*/ 21 h 32"/>
                <a:gd name="T10" fmla="*/ 42 w 63"/>
                <a:gd name="T11" fmla="*/ 21 h 32"/>
                <a:gd name="T12" fmla="*/ 53 w 63"/>
                <a:gd name="T13" fmla="*/ 32 h 32"/>
                <a:gd name="T14" fmla="*/ 63 w 63"/>
                <a:gd name="T15" fmla="*/ 21 h 32"/>
                <a:gd name="T16" fmla="*/ 57 w 63"/>
                <a:gd name="T17" fmla="*/ 5 h 32"/>
                <a:gd name="T18" fmla="*/ 35 w 63"/>
                <a:gd name="T19" fmla="*/ 0 h 32"/>
                <a:gd name="T20" fmla="*/ 31 w 63"/>
                <a:gd name="T21" fmla="*/ 0 h 32"/>
                <a:gd name="T22" fmla="*/ 30 w 63"/>
                <a:gd name="T23" fmla="*/ 0 h 32"/>
                <a:gd name="T24" fmla="*/ 5 w 63"/>
                <a:gd name="T25" fmla="*/ 6 h 32"/>
                <a:gd name="T26" fmla="*/ 0 w 63"/>
                <a:gd name="T27" fmla="*/ 22 h 32"/>
                <a:gd name="T28" fmla="*/ 11 w 63"/>
                <a:gd name="T2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32">
                  <a:moveTo>
                    <a:pt x="11" y="32"/>
                  </a:moveTo>
                  <a:cubicBezTo>
                    <a:pt x="18" y="32"/>
                    <a:pt x="21" y="27"/>
                    <a:pt x="21" y="21"/>
                  </a:cubicBezTo>
                  <a:cubicBezTo>
                    <a:pt x="23" y="21"/>
                    <a:pt x="26" y="21"/>
                    <a:pt x="30" y="21"/>
                  </a:cubicBezTo>
                  <a:cubicBezTo>
                    <a:pt x="30" y="21"/>
                    <a:pt x="30" y="21"/>
                    <a:pt x="31" y="21"/>
                  </a:cubicBezTo>
                  <a:cubicBezTo>
                    <a:pt x="31" y="21"/>
                    <a:pt x="31" y="21"/>
                    <a:pt x="35" y="21"/>
                  </a:cubicBezTo>
                  <a:cubicBezTo>
                    <a:pt x="37" y="21"/>
                    <a:pt x="40" y="21"/>
                    <a:pt x="42" y="21"/>
                  </a:cubicBezTo>
                  <a:cubicBezTo>
                    <a:pt x="42" y="26"/>
                    <a:pt x="47" y="32"/>
                    <a:pt x="53" y="32"/>
                  </a:cubicBezTo>
                  <a:cubicBezTo>
                    <a:pt x="59" y="31"/>
                    <a:pt x="63" y="26"/>
                    <a:pt x="63" y="21"/>
                  </a:cubicBezTo>
                  <a:cubicBezTo>
                    <a:pt x="63" y="14"/>
                    <a:pt x="61" y="9"/>
                    <a:pt x="57" y="5"/>
                  </a:cubicBezTo>
                  <a:cubicBezTo>
                    <a:pt x="50" y="0"/>
                    <a:pt x="43" y="0"/>
                    <a:pt x="35" y="0"/>
                  </a:cubicBezTo>
                  <a:cubicBezTo>
                    <a:pt x="35" y="0"/>
                    <a:pt x="35" y="0"/>
                    <a:pt x="31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21" y="0"/>
                    <a:pt x="12" y="1"/>
                    <a:pt x="5" y="6"/>
                  </a:cubicBezTo>
                  <a:cubicBezTo>
                    <a:pt x="2" y="9"/>
                    <a:pt x="0" y="15"/>
                    <a:pt x="0" y="22"/>
                  </a:cubicBezTo>
                  <a:cubicBezTo>
                    <a:pt x="0" y="27"/>
                    <a:pt x="5" y="32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1" name="Group 88">
            <a:extLst>
              <a:ext uri="{FF2B5EF4-FFF2-40B4-BE49-F238E27FC236}">
                <a16:creationId xmlns:a16="http://schemas.microsoft.com/office/drawing/2014/main" xmlns="" id="{EA2B353C-1D6F-4A78-B81D-2A1325FBEC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65296" y="2855687"/>
            <a:ext cx="106996" cy="209617"/>
            <a:chOff x="3723" y="1935"/>
            <a:chExt cx="220" cy="431"/>
          </a:xfrm>
          <a:solidFill>
            <a:schemeClr val="bg1"/>
          </a:solidFill>
        </p:grpSpPr>
        <p:sp>
          <p:nvSpPr>
            <p:cNvPr id="82" name="Freeform 89">
              <a:extLst>
                <a:ext uri="{FF2B5EF4-FFF2-40B4-BE49-F238E27FC236}">
                  <a16:creationId xmlns:a16="http://schemas.microsoft.com/office/drawing/2014/main" xmlns="" id="{A661E2A7-4B45-4CAD-AA24-65F3A7A73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0" y="1935"/>
              <a:ext cx="147" cy="144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12 h 96"/>
                <a:gd name="T12" fmla="*/ 12 w 96"/>
                <a:gd name="T13" fmla="*/ 48 h 96"/>
                <a:gd name="T14" fmla="*/ 48 w 96"/>
                <a:gd name="T15" fmla="*/ 84 h 96"/>
                <a:gd name="T16" fmla="*/ 84 w 96"/>
                <a:gd name="T17" fmla="*/ 48 h 96"/>
                <a:gd name="T18" fmla="*/ 48 w 96"/>
                <a:gd name="T1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lose/>
                  <a:moveTo>
                    <a:pt x="48" y="12"/>
                  </a:moveTo>
                  <a:cubicBezTo>
                    <a:pt x="29" y="12"/>
                    <a:pt x="12" y="28"/>
                    <a:pt x="12" y="48"/>
                  </a:cubicBezTo>
                  <a:cubicBezTo>
                    <a:pt x="12" y="68"/>
                    <a:pt x="29" y="84"/>
                    <a:pt x="48" y="84"/>
                  </a:cubicBezTo>
                  <a:cubicBezTo>
                    <a:pt x="68" y="84"/>
                    <a:pt x="84" y="68"/>
                    <a:pt x="84" y="48"/>
                  </a:cubicBezTo>
                  <a:cubicBezTo>
                    <a:pt x="84" y="28"/>
                    <a:pt x="68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90">
              <a:extLst>
                <a:ext uri="{FF2B5EF4-FFF2-40B4-BE49-F238E27FC236}">
                  <a16:creationId xmlns:a16="http://schemas.microsoft.com/office/drawing/2014/main" xmlns="" id="{50433394-8259-4D56-A0D5-C6EFA5644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3" y="2088"/>
              <a:ext cx="220" cy="278"/>
            </a:xfrm>
            <a:custGeom>
              <a:avLst/>
              <a:gdLst>
                <a:gd name="T0" fmla="*/ 96 w 144"/>
                <a:gd name="T1" fmla="*/ 186 h 186"/>
                <a:gd name="T2" fmla="*/ 48 w 144"/>
                <a:gd name="T3" fmla="*/ 186 h 186"/>
                <a:gd name="T4" fmla="*/ 42 w 144"/>
                <a:gd name="T5" fmla="*/ 180 h 186"/>
                <a:gd name="T6" fmla="*/ 42 w 144"/>
                <a:gd name="T7" fmla="*/ 126 h 186"/>
                <a:gd name="T8" fmla="*/ 6 w 144"/>
                <a:gd name="T9" fmla="*/ 126 h 186"/>
                <a:gd name="T10" fmla="*/ 0 w 144"/>
                <a:gd name="T11" fmla="*/ 120 h 186"/>
                <a:gd name="T12" fmla="*/ 72 w 144"/>
                <a:gd name="T13" fmla="*/ 0 h 186"/>
                <a:gd name="T14" fmla="*/ 144 w 144"/>
                <a:gd name="T15" fmla="*/ 120 h 186"/>
                <a:gd name="T16" fmla="*/ 138 w 144"/>
                <a:gd name="T17" fmla="*/ 126 h 186"/>
                <a:gd name="T18" fmla="*/ 102 w 144"/>
                <a:gd name="T19" fmla="*/ 126 h 186"/>
                <a:gd name="T20" fmla="*/ 102 w 144"/>
                <a:gd name="T21" fmla="*/ 180 h 186"/>
                <a:gd name="T22" fmla="*/ 96 w 144"/>
                <a:gd name="T23" fmla="*/ 186 h 186"/>
                <a:gd name="T24" fmla="*/ 54 w 144"/>
                <a:gd name="T25" fmla="*/ 174 h 186"/>
                <a:gd name="T26" fmla="*/ 90 w 144"/>
                <a:gd name="T27" fmla="*/ 174 h 186"/>
                <a:gd name="T28" fmla="*/ 90 w 144"/>
                <a:gd name="T29" fmla="*/ 120 h 186"/>
                <a:gd name="T30" fmla="*/ 96 w 144"/>
                <a:gd name="T31" fmla="*/ 114 h 186"/>
                <a:gd name="T32" fmla="*/ 132 w 144"/>
                <a:gd name="T33" fmla="*/ 114 h 186"/>
                <a:gd name="T34" fmla="*/ 72 w 144"/>
                <a:gd name="T35" fmla="*/ 12 h 186"/>
                <a:gd name="T36" fmla="*/ 13 w 144"/>
                <a:gd name="T37" fmla="*/ 114 h 186"/>
                <a:gd name="T38" fmla="*/ 48 w 144"/>
                <a:gd name="T39" fmla="*/ 114 h 186"/>
                <a:gd name="T40" fmla="*/ 54 w 144"/>
                <a:gd name="T41" fmla="*/ 120 h 186"/>
                <a:gd name="T42" fmla="*/ 54 w 144"/>
                <a:gd name="T43" fmla="*/ 1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86">
                  <a:moveTo>
                    <a:pt x="96" y="186"/>
                  </a:moveTo>
                  <a:cubicBezTo>
                    <a:pt x="48" y="186"/>
                    <a:pt x="48" y="186"/>
                    <a:pt x="48" y="186"/>
                  </a:cubicBezTo>
                  <a:cubicBezTo>
                    <a:pt x="45" y="186"/>
                    <a:pt x="42" y="184"/>
                    <a:pt x="42" y="180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3" y="126"/>
                    <a:pt x="0" y="124"/>
                    <a:pt x="0" y="120"/>
                  </a:cubicBezTo>
                  <a:cubicBezTo>
                    <a:pt x="0" y="55"/>
                    <a:pt x="33" y="0"/>
                    <a:pt x="72" y="0"/>
                  </a:cubicBezTo>
                  <a:cubicBezTo>
                    <a:pt x="111" y="0"/>
                    <a:pt x="144" y="55"/>
                    <a:pt x="144" y="120"/>
                  </a:cubicBezTo>
                  <a:cubicBezTo>
                    <a:pt x="144" y="124"/>
                    <a:pt x="142" y="126"/>
                    <a:pt x="138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184"/>
                    <a:pt x="100" y="186"/>
                    <a:pt x="96" y="186"/>
                  </a:cubicBezTo>
                  <a:close/>
                  <a:moveTo>
                    <a:pt x="54" y="174"/>
                  </a:moveTo>
                  <a:cubicBezTo>
                    <a:pt x="90" y="174"/>
                    <a:pt x="90" y="174"/>
                    <a:pt x="90" y="174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17"/>
                    <a:pt x="93" y="114"/>
                    <a:pt x="96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0" y="59"/>
                    <a:pt x="103" y="12"/>
                    <a:pt x="72" y="12"/>
                  </a:cubicBezTo>
                  <a:cubicBezTo>
                    <a:pt x="42" y="12"/>
                    <a:pt x="14" y="59"/>
                    <a:pt x="13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52" y="114"/>
                    <a:pt x="54" y="117"/>
                    <a:pt x="54" y="120"/>
                  </a:cubicBezTo>
                  <a:lnTo>
                    <a:pt x="54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4" name="Group 222">
            <a:extLst>
              <a:ext uri="{FF2B5EF4-FFF2-40B4-BE49-F238E27FC236}">
                <a16:creationId xmlns:a16="http://schemas.microsoft.com/office/drawing/2014/main" xmlns="" id="{6837F4C4-76F9-4340-9FE6-B0D4A50709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5919" y="2683182"/>
            <a:ext cx="219575" cy="209617"/>
            <a:chOff x="4653" y="667"/>
            <a:chExt cx="441" cy="421"/>
          </a:xfrm>
          <a:solidFill>
            <a:schemeClr val="bg1"/>
          </a:solidFill>
        </p:grpSpPr>
        <p:sp>
          <p:nvSpPr>
            <p:cNvPr id="85" name="Freeform 223">
              <a:extLst>
                <a:ext uri="{FF2B5EF4-FFF2-40B4-BE49-F238E27FC236}">
                  <a16:creationId xmlns:a16="http://schemas.microsoft.com/office/drawing/2014/main" xmlns="" id="{80A4CFCE-DC99-4A1F-9B81-3BC8F7029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774"/>
              <a:ext cx="441" cy="314"/>
            </a:xfrm>
            <a:custGeom>
              <a:avLst/>
              <a:gdLst>
                <a:gd name="T0" fmla="*/ 282 w 288"/>
                <a:gd name="T1" fmla="*/ 210 h 210"/>
                <a:gd name="T2" fmla="*/ 6 w 288"/>
                <a:gd name="T3" fmla="*/ 210 h 210"/>
                <a:gd name="T4" fmla="*/ 1 w 288"/>
                <a:gd name="T5" fmla="*/ 208 h 210"/>
                <a:gd name="T6" fmla="*/ 0 w 288"/>
                <a:gd name="T7" fmla="*/ 203 h 210"/>
                <a:gd name="T8" fmla="*/ 12 w 288"/>
                <a:gd name="T9" fmla="*/ 160 h 210"/>
                <a:gd name="T10" fmla="*/ 84 w 288"/>
                <a:gd name="T11" fmla="*/ 118 h 210"/>
                <a:gd name="T12" fmla="*/ 108 w 288"/>
                <a:gd name="T13" fmla="*/ 110 h 210"/>
                <a:gd name="T14" fmla="*/ 108 w 288"/>
                <a:gd name="T15" fmla="*/ 81 h 210"/>
                <a:gd name="T16" fmla="*/ 90 w 288"/>
                <a:gd name="T17" fmla="*/ 46 h 210"/>
                <a:gd name="T18" fmla="*/ 83 w 288"/>
                <a:gd name="T19" fmla="*/ 27 h 210"/>
                <a:gd name="T20" fmla="*/ 86 w 288"/>
                <a:gd name="T21" fmla="*/ 17 h 210"/>
                <a:gd name="T22" fmla="*/ 90 w 288"/>
                <a:gd name="T23" fmla="*/ 13 h 210"/>
                <a:gd name="T24" fmla="*/ 90 w 288"/>
                <a:gd name="T25" fmla="*/ 0 h 210"/>
                <a:gd name="T26" fmla="*/ 102 w 288"/>
                <a:gd name="T27" fmla="*/ 0 h 210"/>
                <a:gd name="T28" fmla="*/ 102 w 288"/>
                <a:gd name="T29" fmla="*/ 18 h 210"/>
                <a:gd name="T30" fmla="*/ 96 w 288"/>
                <a:gd name="T31" fmla="*/ 24 h 210"/>
                <a:gd name="T32" fmla="*/ 96 w 288"/>
                <a:gd name="T33" fmla="*/ 24 h 210"/>
                <a:gd name="T34" fmla="*/ 95 w 288"/>
                <a:gd name="T35" fmla="*/ 28 h 210"/>
                <a:gd name="T36" fmla="*/ 98 w 288"/>
                <a:gd name="T37" fmla="*/ 36 h 210"/>
                <a:gd name="T38" fmla="*/ 102 w 288"/>
                <a:gd name="T39" fmla="*/ 42 h 210"/>
                <a:gd name="T40" fmla="*/ 117 w 288"/>
                <a:gd name="T41" fmla="*/ 73 h 210"/>
                <a:gd name="T42" fmla="*/ 120 w 288"/>
                <a:gd name="T43" fmla="*/ 78 h 210"/>
                <a:gd name="T44" fmla="*/ 120 w 288"/>
                <a:gd name="T45" fmla="*/ 114 h 210"/>
                <a:gd name="T46" fmla="*/ 116 w 288"/>
                <a:gd name="T47" fmla="*/ 119 h 210"/>
                <a:gd name="T48" fmla="*/ 88 w 288"/>
                <a:gd name="T49" fmla="*/ 130 h 210"/>
                <a:gd name="T50" fmla="*/ 24 w 288"/>
                <a:gd name="T51" fmla="*/ 163 h 210"/>
                <a:gd name="T52" fmla="*/ 23 w 288"/>
                <a:gd name="T53" fmla="*/ 165 h 210"/>
                <a:gd name="T54" fmla="*/ 13 w 288"/>
                <a:gd name="T55" fmla="*/ 198 h 210"/>
                <a:gd name="T56" fmla="*/ 275 w 288"/>
                <a:gd name="T57" fmla="*/ 198 h 210"/>
                <a:gd name="T58" fmla="*/ 265 w 288"/>
                <a:gd name="T59" fmla="*/ 165 h 210"/>
                <a:gd name="T60" fmla="*/ 264 w 288"/>
                <a:gd name="T61" fmla="*/ 163 h 210"/>
                <a:gd name="T62" fmla="*/ 201 w 288"/>
                <a:gd name="T63" fmla="*/ 130 h 210"/>
                <a:gd name="T64" fmla="*/ 172 w 288"/>
                <a:gd name="T65" fmla="*/ 119 h 210"/>
                <a:gd name="T66" fmla="*/ 168 w 288"/>
                <a:gd name="T67" fmla="*/ 114 h 210"/>
                <a:gd name="T68" fmla="*/ 168 w 288"/>
                <a:gd name="T69" fmla="*/ 78 h 210"/>
                <a:gd name="T70" fmla="*/ 171 w 288"/>
                <a:gd name="T71" fmla="*/ 73 h 210"/>
                <a:gd name="T72" fmla="*/ 186 w 288"/>
                <a:gd name="T73" fmla="*/ 42 h 210"/>
                <a:gd name="T74" fmla="*/ 190 w 288"/>
                <a:gd name="T75" fmla="*/ 36 h 210"/>
                <a:gd name="T76" fmla="*/ 193 w 288"/>
                <a:gd name="T77" fmla="*/ 28 h 210"/>
                <a:gd name="T78" fmla="*/ 192 w 288"/>
                <a:gd name="T79" fmla="*/ 24 h 210"/>
                <a:gd name="T80" fmla="*/ 192 w 288"/>
                <a:gd name="T81" fmla="*/ 24 h 210"/>
                <a:gd name="T82" fmla="*/ 188 w 288"/>
                <a:gd name="T83" fmla="*/ 22 h 210"/>
                <a:gd name="T84" fmla="*/ 186 w 288"/>
                <a:gd name="T85" fmla="*/ 18 h 210"/>
                <a:gd name="T86" fmla="*/ 186 w 288"/>
                <a:gd name="T87" fmla="*/ 0 h 210"/>
                <a:gd name="T88" fmla="*/ 198 w 288"/>
                <a:gd name="T89" fmla="*/ 0 h 210"/>
                <a:gd name="T90" fmla="*/ 198 w 288"/>
                <a:gd name="T91" fmla="*/ 13 h 210"/>
                <a:gd name="T92" fmla="*/ 202 w 288"/>
                <a:gd name="T93" fmla="*/ 17 h 210"/>
                <a:gd name="T94" fmla="*/ 205 w 288"/>
                <a:gd name="T95" fmla="*/ 27 h 210"/>
                <a:gd name="T96" fmla="*/ 198 w 288"/>
                <a:gd name="T97" fmla="*/ 46 h 210"/>
                <a:gd name="T98" fmla="*/ 180 w 288"/>
                <a:gd name="T99" fmla="*/ 81 h 210"/>
                <a:gd name="T100" fmla="*/ 180 w 288"/>
                <a:gd name="T101" fmla="*/ 110 h 210"/>
                <a:gd name="T102" fmla="*/ 205 w 288"/>
                <a:gd name="T103" fmla="*/ 118 h 210"/>
                <a:gd name="T104" fmla="*/ 276 w 288"/>
                <a:gd name="T105" fmla="*/ 160 h 210"/>
                <a:gd name="T106" fmla="*/ 288 w 288"/>
                <a:gd name="T107" fmla="*/ 204 h 210"/>
                <a:gd name="T108" fmla="*/ 282 w 288"/>
                <a:gd name="T10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8" h="210">
                  <a:moveTo>
                    <a:pt x="282" y="210"/>
                  </a:moveTo>
                  <a:cubicBezTo>
                    <a:pt x="6" y="210"/>
                    <a:pt x="6" y="210"/>
                    <a:pt x="6" y="210"/>
                  </a:cubicBezTo>
                  <a:cubicBezTo>
                    <a:pt x="4" y="210"/>
                    <a:pt x="3" y="209"/>
                    <a:pt x="1" y="208"/>
                  </a:cubicBezTo>
                  <a:cubicBezTo>
                    <a:pt x="0" y="206"/>
                    <a:pt x="0" y="204"/>
                    <a:pt x="0" y="203"/>
                  </a:cubicBezTo>
                  <a:cubicBezTo>
                    <a:pt x="0" y="201"/>
                    <a:pt x="6" y="173"/>
                    <a:pt x="12" y="160"/>
                  </a:cubicBezTo>
                  <a:cubicBezTo>
                    <a:pt x="18" y="142"/>
                    <a:pt x="45" y="132"/>
                    <a:pt x="84" y="118"/>
                  </a:cubicBezTo>
                  <a:cubicBezTo>
                    <a:pt x="91" y="116"/>
                    <a:pt x="100" y="113"/>
                    <a:pt x="108" y="11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3" y="76"/>
                    <a:pt x="92" y="65"/>
                    <a:pt x="90" y="46"/>
                  </a:cubicBezTo>
                  <a:cubicBezTo>
                    <a:pt x="86" y="42"/>
                    <a:pt x="83" y="33"/>
                    <a:pt x="83" y="27"/>
                  </a:cubicBezTo>
                  <a:cubicBezTo>
                    <a:pt x="83" y="23"/>
                    <a:pt x="84" y="20"/>
                    <a:pt x="86" y="17"/>
                  </a:cubicBezTo>
                  <a:cubicBezTo>
                    <a:pt x="87" y="16"/>
                    <a:pt x="88" y="14"/>
                    <a:pt x="90" y="1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21"/>
                    <a:pt x="99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5" y="25"/>
                    <a:pt x="95" y="28"/>
                  </a:cubicBezTo>
                  <a:cubicBezTo>
                    <a:pt x="95" y="31"/>
                    <a:pt x="97" y="35"/>
                    <a:pt x="98" y="36"/>
                  </a:cubicBezTo>
                  <a:cubicBezTo>
                    <a:pt x="100" y="37"/>
                    <a:pt x="102" y="39"/>
                    <a:pt x="102" y="42"/>
                  </a:cubicBezTo>
                  <a:cubicBezTo>
                    <a:pt x="102" y="62"/>
                    <a:pt x="117" y="73"/>
                    <a:pt x="117" y="73"/>
                  </a:cubicBezTo>
                  <a:cubicBezTo>
                    <a:pt x="119" y="74"/>
                    <a:pt x="120" y="76"/>
                    <a:pt x="120" y="78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6"/>
                    <a:pt x="118" y="119"/>
                    <a:pt x="116" y="119"/>
                  </a:cubicBezTo>
                  <a:cubicBezTo>
                    <a:pt x="106" y="123"/>
                    <a:pt x="97" y="127"/>
                    <a:pt x="88" y="130"/>
                  </a:cubicBezTo>
                  <a:cubicBezTo>
                    <a:pt x="56" y="141"/>
                    <a:pt x="27" y="151"/>
                    <a:pt x="24" y="163"/>
                  </a:cubicBezTo>
                  <a:cubicBezTo>
                    <a:pt x="24" y="164"/>
                    <a:pt x="24" y="164"/>
                    <a:pt x="23" y="165"/>
                  </a:cubicBezTo>
                  <a:cubicBezTo>
                    <a:pt x="20" y="172"/>
                    <a:pt x="16" y="187"/>
                    <a:pt x="13" y="198"/>
                  </a:cubicBezTo>
                  <a:cubicBezTo>
                    <a:pt x="275" y="198"/>
                    <a:pt x="275" y="198"/>
                    <a:pt x="275" y="198"/>
                  </a:cubicBezTo>
                  <a:cubicBezTo>
                    <a:pt x="274" y="191"/>
                    <a:pt x="272" y="179"/>
                    <a:pt x="265" y="165"/>
                  </a:cubicBezTo>
                  <a:cubicBezTo>
                    <a:pt x="264" y="164"/>
                    <a:pt x="264" y="164"/>
                    <a:pt x="264" y="163"/>
                  </a:cubicBezTo>
                  <a:cubicBezTo>
                    <a:pt x="261" y="151"/>
                    <a:pt x="232" y="141"/>
                    <a:pt x="201" y="130"/>
                  </a:cubicBezTo>
                  <a:cubicBezTo>
                    <a:pt x="191" y="127"/>
                    <a:pt x="182" y="123"/>
                    <a:pt x="172" y="119"/>
                  </a:cubicBezTo>
                  <a:cubicBezTo>
                    <a:pt x="170" y="119"/>
                    <a:pt x="168" y="116"/>
                    <a:pt x="168" y="114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6"/>
                    <a:pt x="169" y="74"/>
                    <a:pt x="171" y="73"/>
                  </a:cubicBezTo>
                  <a:cubicBezTo>
                    <a:pt x="171" y="72"/>
                    <a:pt x="186" y="62"/>
                    <a:pt x="186" y="42"/>
                  </a:cubicBezTo>
                  <a:cubicBezTo>
                    <a:pt x="186" y="39"/>
                    <a:pt x="188" y="37"/>
                    <a:pt x="190" y="36"/>
                  </a:cubicBezTo>
                  <a:cubicBezTo>
                    <a:pt x="191" y="35"/>
                    <a:pt x="193" y="31"/>
                    <a:pt x="193" y="28"/>
                  </a:cubicBezTo>
                  <a:cubicBezTo>
                    <a:pt x="193" y="25"/>
                    <a:pt x="193" y="24"/>
                    <a:pt x="192" y="24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90" y="24"/>
                    <a:pt x="189" y="23"/>
                    <a:pt x="188" y="22"/>
                  </a:cubicBezTo>
                  <a:cubicBezTo>
                    <a:pt x="187" y="21"/>
                    <a:pt x="186" y="19"/>
                    <a:pt x="186" y="18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200" y="14"/>
                    <a:pt x="201" y="16"/>
                    <a:pt x="202" y="17"/>
                  </a:cubicBezTo>
                  <a:cubicBezTo>
                    <a:pt x="204" y="20"/>
                    <a:pt x="205" y="23"/>
                    <a:pt x="205" y="27"/>
                  </a:cubicBezTo>
                  <a:cubicBezTo>
                    <a:pt x="205" y="33"/>
                    <a:pt x="203" y="42"/>
                    <a:pt x="198" y="46"/>
                  </a:cubicBezTo>
                  <a:cubicBezTo>
                    <a:pt x="197" y="65"/>
                    <a:pt x="185" y="76"/>
                    <a:pt x="180" y="81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8" y="113"/>
                    <a:pt x="197" y="116"/>
                    <a:pt x="205" y="118"/>
                  </a:cubicBezTo>
                  <a:cubicBezTo>
                    <a:pt x="243" y="132"/>
                    <a:pt x="271" y="142"/>
                    <a:pt x="276" y="160"/>
                  </a:cubicBezTo>
                  <a:cubicBezTo>
                    <a:pt x="288" y="184"/>
                    <a:pt x="288" y="203"/>
                    <a:pt x="288" y="204"/>
                  </a:cubicBezTo>
                  <a:cubicBezTo>
                    <a:pt x="288" y="207"/>
                    <a:pt x="285" y="210"/>
                    <a:pt x="282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224">
              <a:extLst>
                <a:ext uri="{FF2B5EF4-FFF2-40B4-BE49-F238E27FC236}">
                  <a16:creationId xmlns:a16="http://schemas.microsoft.com/office/drawing/2014/main" xmlns="" id="{EA1E7428-1CB7-4C9E-B166-5AC77A96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765"/>
              <a:ext cx="257" cy="18"/>
            </a:xfrm>
            <a:custGeom>
              <a:avLst/>
              <a:gdLst>
                <a:gd name="T0" fmla="*/ 162 w 168"/>
                <a:gd name="T1" fmla="*/ 12 h 12"/>
                <a:gd name="T2" fmla="*/ 6 w 168"/>
                <a:gd name="T3" fmla="*/ 12 h 12"/>
                <a:gd name="T4" fmla="*/ 0 w 168"/>
                <a:gd name="T5" fmla="*/ 6 h 12"/>
                <a:gd name="T6" fmla="*/ 6 w 168"/>
                <a:gd name="T7" fmla="*/ 0 h 12"/>
                <a:gd name="T8" fmla="*/ 162 w 168"/>
                <a:gd name="T9" fmla="*/ 0 h 12"/>
                <a:gd name="T10" fmla="*/ 168 w 168"/>
                <a:gd name="T11" fmla="*/ 6 h 12"/>
                <a:gd name="T12" fmla="*/ 162 w 16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2">
                  <a:moveTo>
                    <a:pt x="16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8" y="3"/>
                    <a:pt x="168" y="6"/>
                  </a:cubicBezTo>
                  <a:cubicBezTo>
                    <a:pt x="168" y="9"/>
                    <a:pt x="165" y="12"/>
                    <a:pt x="1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225">
              <a:extLst>
                <a:ext uri="{FF2B5EF4-FFF2-40B4-BE49-F238E27FC236}">
                  <a16:creationId xmlns:a16="http://schemas.microsoft.com/office/drawing/2014/main" xmlns="" id="{EDD77AFB-2CCF-4A10-B13D-0111FEB47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667"/>
              <a:ext cx="187" cy="118"/>
            </a:xfrm>
            <a:custGeom>
              <a:avLst/>
              <a:gdLst>
                <a:gd name="T0" fmla="*/ 115 w 122"/>
                <a:gd name="T1" fmla="*/ 78 h 79"/>
                <a:gd name="T2" fmla="*/ 109 w 122"/>
                <a:gd name="T3" fmla="*/ 74 h 79"/>
                <a:gd name="T4" fmla="*/ 88 w 122"/>
                <a:gd name="T5" fmla="*/ 15 h 79"/>
                <a:gd name="T6" fmla="*/ 80 w 122"/>
                <a:gd name="T7" fmla="*/ 20 h 79"/>
                <a:gd name="T8" fmla="*/ 43 w 122"/>
                <a:gd name="T9" fmla="*/ 20 h 79"/>
                <a:gd name="T10" fmla="*/ 34 w 122"/>
                <a:gd name="T11" fmla="*/ 15 h 79"/>
                <a:gd name="T12" fmla="*/ 13 w 122"/>
                <a:gd name="T13" fmla="*/ 74 h 79"/>
                <a:gd name="T14" fmla="*/ 5 w 122"/>
                <a:gd name="T15" fmla="*/ 77 h 79"/>
                <a:gd name="T16" fmla="*/ 1 w 122"/>
                <a:gd name="T17" fmla="*/ 70 h 79"/>
                <a:gd name="T18" fmla="*/ 25 w 122"/>
                <a:gd name="T19" fmla="*/ 4 h 79"/>
                <a:gd name="T20" fmla="*/ 29 w 122"/>
                <a:gd name="T21" fmla="*/ 0 h 79"/>
                <a:gd name="T22" fmla="*/ 34 w 122"/>
                <a:gd name="T23" fmla="*/ 1 h 79"/>
                <a:gd name="T24" fmla="*/ 49 w 122"/>
                <a:gd name="T25" fmla="*/ 9 h 79"/>
                <a:gd name="T26" fmla="*/ 73 w 122"/>
                <a:gd name="T27" fmla="*/ 9 h 79"/>
                <a:gd name="T28" fmla="*/ 88 w 122"/>
                <a:gd name="T29" fmla="*/ 1 h 79"/>
                <a:gd name="T30" fmla="*/ 93 w 122"/>
                <a:gd name="T31" fmla="*/ 0 h 79"/>
                <a:gd name="T32" fmla="*/ 97 w 122"/>
                <a:gd name="T33" fmla="*/ 4 h 79"/>
                <a:gd name="T34" fmla="*/ 121 w 122"/>
                <a:gd name="T35" fmla="*/ 70 h 79"/>
                <a:gd name="T36" fmla="*/ 117 w 122"/>
                <a:gd name="T37" fmla="*/ 77 h 79"/>
                <a:gd name="T38" fmla="*/ 115 w 122"/>
                <a:gd name="T39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79">
                  <a:moveTo>
                    <a:pt x="115" y="78"/>
                  </a:moveTo>
                  <a:cubicBezTo>
                    <a:pt x="113" y="78"/>
                    <a:pt x="110" y="76"/>
                    <a:pt x="109" y="74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69" y="26"/>
                    <a:pt x="53" y="26"/>
                    <a:pt x="43" y="2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7"/>
                    <a:pt x="8" y="79"/>
                    <a:pt x="5" y="77"/>
                  </a:cubicBezTo>
                  <a:cubicBezTo>
                    <a:pt x="2" y="76"/>
                    <a:pt x="0" y="73"/>
                    <a:pt x="1" y="7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2"/>
                    <a:pt x="27" y="1"/>
                    <a:pt x="29" y="0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5" y="13"/>
                    <a:pt x="67" y="13"/>
                    <a:pt x="73" y="9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89" y="0"/>
                    <a:pt x="91" y="0"/>
                    <a:pt x="93" y="0"/>
                  </a:cubicBezTo>
                  <a:cubicBezTo>
                    <a:pt x="95" y="1"/>
                    <a:pt x="96" y="2"/>
                    <a:pt x="97" y="4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2" y="73"/>
                    <a:pt x="120" y="76"/>
                    <a:pt x="117" y="77"/>
                  </a:cubicBezTo>
                  <a:cubicBezTo>
                    <a:pt x="116" y="78"/>
                    <a:pt x="116" y="78"/>
                    <a:pt x="115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reeform 226">
              <a:extLst>
                <a:ext uri="{FF2B5EF4-FFF2-40B4-BE49-F238E27FC236}">
                  <a16:creationId xmlns:a16="http://schemas.microsoft.com/office/drawing/2014/main" xmlns="" id="{D5855551-4F01-4DAA-9B2A-16B278038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5" y="952"/>
              <a:ext cx="77" cy="73"/>
            </a:xfrm>
            <a:custGeom>
              <a:avLst/>
              <a:gdLst>
                <a:gd name="T0" fmla="*/ 25 w 50"/>
                <a:gd name="T1" fmla="*/ 49 h 49"/>
                <a:gd name="T2" fmla="*/ 25 w 50"/>
                <a:gd name="T3" fmla="*/ 49 h 49"/>
                <a:gd name="T4" fmla="*/ 21 w 50"/>
                <a:gd name="T5" fmla="*/ 47 h 49"/>
                <a:gd name="T6" fmla="*/ 2 w 50"/>
                <a:gd name="T7" fmla="*/ 28 h 49"/>
                <a:gd name="T8" fmla="*/ 0 w 50"/>
                <a:gd name="T9" fmla="*/ 23 h 49"/>
                <a:gd name="T10" fmla="*/ 2 w 50"/>
                <a:gd name="T11" fmla="*/ 19 h 49"/>
                <a:gd name="T12" fmla="*/ 21 w 50"/>
                <a:gd name="T13" fmla="*/ 2 h 49"/>
                <a:gd name="T14" fmla="*/ 29 w 50"/>
                <a:gd name="T15" fmla="*/ 2 h 49"/>
                <a:gd name="T16" fmla="*/ 48 w 50"/>
                <a:gd name="T17" fmla="*/ 19 h 49"/>
                <a:gd name="T18" fmla="*/ 50 w 50"/>
                <a:gd name="T19" fmla="*/ 23 h 49"/>
                <a:gd name="T20" fmla="*/ 49 w 50"/>
                <a:gd name="T21" fmla="*/ 28 h 49"/>
                <a:gd name="T22" fmla="*/ 29 w 50"/>
                <a:gd name="T23" fmla="*/ 47 h 49"/>
                <a:gd name="T24" fmla="*/ 25 w 50"/>
                <a:gd name="T25" fmla="*/ 49 h 49"/>
                <a:gd name="T26" fmla="*/ 15 w 50"/>
                <a:gd name="T27" fmla="*/ 24 h 49"/>
                <a:gd name="T28" fmla="*/ 25 w 50"/>
                <a:gd name="T29" fmla="*/ 34 h 49"/>
                <a:gd name="T30" fmla="*/ 35 w 50"/>
                <a:gd name="T31" fmla="*/ 24 h 49"/>
                <a:gd name="T32" fmla="*/ 25 w 50"/>
                <a:gd name="T33" fmla="*/ 15 h 49"/>
                <a:gd name="T34" fmla="*/ 15 w 50"/>
                <a:gd name="T3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23" y="49"/>
                    <a:pt x="22" y="48"/>
                    <a:pt x="21" y="4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0" y="22"/>
                    <a:pt x="1" y="20"/>
                    <a:pt x="2" y="19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7" y="0"/>
                    <a:pt x="29" y="2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20"/>
                    <a:pt x="50" y="22"/>
                    <a:pt x="50" y="23"/>
                  </a:cubicBezTo>
                  <a:cubicBezTo>
                    <a:pt x="50" y="25"/>
                    <a:pt x="50" y="27"/>
                    <a:pt x="49" y="2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7" y="49"/>
                    <a:pt x="25" y="49"/>
                  </a:cubicBezTo>
                  <a:close/>
                  <a:moveTo>
                    <a:pt x="15" y="24"/>
                  </a:moveTo>
                  <a:cubicBezTo>
                    <a:pt x="25" y="34"/>
                    <a:pt x="25" y="34"/>
                    <a:pt x="25" y="3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1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reeform 227">
              <a:extLst>
                <a:ext uri="{FF2B5EF4-FFF2-40B4-BE49-F238E27FC236}">
                  <a16:creationId xmlns:a16="http://schemas.microsoft.com/office/drawing/2014/main" xmlns="" id="{5222FA92-8C73-47DD-A6F3-A43ECE029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7" y="1007"/>
              <a:ext cx="73" cy="81"/>
            </a:xfrm>
            <a:custGeom>
              <a:avLst/>
              <a:gdLst>
                <a:gd name="T0" fmla="*/ 42 w 48"/>
                <a:gd name="T1" fmla="*/ 54 h 54"/>
                <a:gd name="T2" fmla="*/ 6 w 48"/>
                <a:gd name="T3" fmla="*/ 54 h 54"/>
                <a:gd name="T4" fmla="*/ 1 w 48"/>
                <a:gd name="T5" fmla="*/ 51 h 54"/>
                <a:gd name="T6" fmla="*/ 1 w 48"/>
                <a:gd name="T7" fmla="*/ 45 h 54"/>
                <a:gd name="T8" fmla="*/ 19 w 48"/>
                <a:gd name="T9" fmla="*/ 3 h 54"/>
                <a:gd name="T10" fmla="*/ 24 w 48"/>
                <a:gd name="T11" fmla="*/ 0 h 54"/>
                <a:gd name="T12" fmla="*/ 30 w 48"/>
                <a:gd name="T13" fmla="*/ 3 h 54"/>
                <a:gd name="T14" fmla="*/ 48 w 48"/>
                <a:gd name="T15" fmla="*/ 45 h 54"/>
                <a:gd name="T16" fmla="*/ 47 w 48"/>
                <a:gd name="T17" fmla="*/ 51 h 54"/>
                <a:gd name="T18" fmla="*/ 42 w 48"/>
                <a:gd name="T19" fmla="*/ 54 h 54"/>
                <a:gd name="T20" fmla="*/ 15 w 48"/>
                <a:gd name="T21" fmla="*/ 42 h 54"/>
                <a:gd name="T22" fmla="*/ 33 w 48"/>
                <a:gd name="T23" fmla="*/ 42 h 54"/>
                <a:gd name="T24" fmla="*/ 24 w 48"/>
                <a:gd name="T25" fmla="*/ 21 h 54"/>
                <a:gd name="T26" fmla="*/ 15 w 48"/>
                <a:gd name="T27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54">
                  <a:moveTo>
                    <a:pt x="42" y="54"/>
                  </a:moveTo>
                  <a:cubicBezTo>
                    <a:pt x="6" y="54"/>
                    <a:pt x="6" y="54"/>
                    <a:pt x="6" y="54"/>
                  </a:cubicBezTo>
                  <a:cubicBezTo>
                    <a:pt x="4" y="54"/>
                    <a:pt x="2" y="53"/>
                    <a:pt x="1" y="51"/>
                  </a:cubicBezTo>
                  <a:cubicBezTo>
                    <a:pt x="0" y="49"/>
                    <a:pt x="0" y="47"/>
                    <a:pt x="1" y="4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22" y="0"/>
                    <a:pt x="24" y="0"/>
                  </a:cubicBezTo>
                  <a:cubicBezTo>
                    <a:pt x="26" y="0"/>
                    <a:pt x="29" y="1"/>
                    <a:pt x="30" y="3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8" y="49"/>
                    <a:pt x="47" y="51"/>
                  </a:cubicBezTo>
                  <a:cubicBezTo>
                    <a:pt x="46" y="53"/>
                    <a:pt x="44" y="54"/>
                    <a:pt x="42" y="54"/>
                  </a:cubicBezTo>
                  <a:close/>
                  <a:moveTo>
                    <a:pt x="15" y="42"/>
                  </a:moveTo>
                  <a:cubicBezTo>
                    <a:pt x="33" y="42"/>
                    <a:pt x="33" y="42"/>
                    <a:pt x="33" y="42"/>
                  </a:cubicBezTo>
                  <a:cubicBezTo>
                    <a:pt x="24" y="21"/>
                    <a:pt x="24" y="21"/>
                    <a:pt x="24" y="21"/>
                  </a:cubicBezTo>
                  <a:lnTo>
                    <a:pt x="15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reeform 228">
              <a:extLst>
                <a:ext uri="{FF2B5EF4-FFF2-40B4-BE49-F238E27FC236}">
                  <a16:creationId xmlns:a16="http://schemas.microsoft.com/office/drawing/2014/main" xmlns="" id="{5D00AFBF-16C8-4B4A-8318-09D6BE39E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" y="955"/>
              <a:ext cx="56" cy="127"/>
            </a:xfrm>
            <a:custGeom>
              <a:avLst/>
              <a:gdLst>
                <a:gd name="T0" fmla="*/ 37 w 56"/>
                <a:gd name="T1" fmla="*/ 127 h 127"/>
                <a:gd name="T2" fmla="*/ 0 w 56"/>
                <a:gd name="T3" fmla="*/ 5 h 127"/>
                <a:gd name="T4" fmla="*/ 19 w 56"/>
                <a:gd name="T5" fmla="*/ 0 h 127"/>
                <a:gd name="T6" fmla="*/ 56 w 56"/>
                <a:gd name="T7" fmla="*/ 121 h 127"/>
                <a:gd name="T8" fmla="*/ 37 w 56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7">
                  <a:moveTo>
                    <a:pt x="37" y="127"/>
                  </a:moveTo>
                  <a:lnTo>
                    <a:pt x="0" y="5"/>
                  </a:lnTo>
                  <a:lnTo>
                    <a:pt x="19" y="0"/>
                  </a:lnTo>
                  <a:lnTo>
                    <a:pt x="56" y="121"/>
                  </a:lnTo>
                  <a:lnTo>
                    <a:pt x="37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 229">
              <a:extLst>
                <a:ext uri="{FF2B5EF4-FFF2-40B4-BE49-F238E27FC236}">
                  <a16:creationId xmlns:a16="http://schemas.microsoft.com/office/drawing/2014/main" xmlns="" id="{27FDCD2B-4D03-4730-A613-EA82C13A6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955"/>
              <a:ext cx="57" cy="127"/>
            </a:xfrm>
            <a:custGeom>
              <a:avLst/>
              <a:gdLst>
                <a:gd name="T0" fmla="*/ 19 w 57"/>
                <a:gd name="T1" fmla="*/ 127 h 127"/>
                <a:gd name="T2" fmla="*/ 0 w 57"/>
                <a:gd name="T3" fmla="*/ 121 h 127"/>
                <a:gd name="T4" fmla="*/ 39 w 57"/>
                <a:gd name="T5" fmla="*/ 0 h 127"/>
                <a:gd name="T6" fmla="*/ 57 w 57"/>
                <a:gd name="T7" fmla="*/ 5 h 127"/>
                <a:gd name="T8" fmla="*/ 19 w 57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7">
                  <a:moveTo>
                    <a:pt x="19" y="127"/>
                  </a:moveTo>
                  <a:lnTo>
                    <a:pt x="0" y="121"/>
                  </a:lnTo>
                  <a:lnTo>
                    <a:pt x="39" y="0"/>
                  </a:lnTo>
                  <a:lnTo>
                    <a:pt x="57" y="5"/>
                  </a:lnTo>
                  <a:lnTo>
                    <a:pt x="19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230">
              <a:extLst>
                <a:ext uri="{FF2B5EF4-FFF2-40B4-BE49-F238E27FC236}">
                  <a16:creationId xmlns:a16="http://schemas.microsoft.com/office/drawing/2014/main" xmlns="" id="{B24D66A0-FACF-451C-8EC0-D91A2FC24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936"/>
              <a:ext cx="52" cy="34"/>
            </a:xfrm>
            <a:custGeom>
              <a:avLst/>
              <a:gdLst>
                <a:gd name="T0" fmla="*/ 46 w 52"/>
                <a:gd name="T1" fmla="*/ 34 h 34"/>
                <a:gd name="T2" fmla="*/ 0 w 52"/>
                <a:gd name="T3" fmla="*/ 16 h 34"/>
                <a:gd name="T4" fmla="*/ 6 w 52"/>
                <a:gd name="T5" fmla="*/ 0 h 34"/>
                <a:gd name="T6" fmla="*/ 52 w 52"/>
                <a:gd name="T7" fmla="*/ 18 h 34"/>
                <a:gd name="T8" fmla="*/ 46 w 5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4">
                  <a:moveTo>
                    <a:pt x="46" y="34"/>
                  </a:moveTo>
                  <a:lnTo>
                    <a:pt x="0" y="16"/>
                  </a:lnTo>
                  <a:lnTo>
                    <a:pt x="6" y="0"/>
                  </a:lnTo>
                  <a:lnTo>
                    <a:pt x="52" y="18"/>
                  </a:lnTo>
                  <a:lnTo>
                    <a:pt x="4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231">
              <a:extLst>
                <a:ext uri="{FF2B5EF4-FFF2-40B4-BE49-F238E27FC236}">
                  <a16:creationId xmlns:a16="http://schemas.microsoft.com/office/drawing/2014/main" xmlns="" id="{709BDD02-613A-4F6B-8119-479A4F407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936"/>
              <a:ext cx="52" cy="34"/>
            </a:xfrm>
            <a:custGeom>
              <a:avLst/>
              <a:gdLst>
                <a:gd name="T0" fmla="*/ 6 w 52"/>
                <a:gd name="T1" fmla="*/ 34 h 34"/>
                <a:gd name="T2" fmla="*/ 0 w 52"/>
                <a:gd name="T3" fmla="*/ 18 h 34"/>
                <a:gd name="T4" fmla="*/ 46 w 52"/>
                <a:gd name="T5" fmla="*/ 0 h 34"/>
                <a:gd name="T6" fmla="*/ 52 w 52"/>
                <a:gd name="T7" fmla="*/ 16 h 34"/>
                <a:gd name="T8" fmla="*/ 6 w 52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4">
                  <a:moveTo>
                    <a:pt x="6" y="34"/>
                  </a:moveTo>
                  <a:lnTo>
                    <a:pt x="0" y="18"/>
                  </a:lnTo>
                  <a:lnTo>
                    <a:pt x="46" y="0"/>
                  </a:lnTo>
                  <a:lnTo>
                    <a:pt x="52" y="16"/>
                  </a:lnTo>
                  <a:lnTo>
                    <a:pt x="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Rectangle 232">
              <a:extLst>
                <a:ext uri="{FF2B5EF4-FFF2-40B4-BE49-F238E27FC236}">
                  <a16:creationId xmlns:a16="http://schemas.microsoft.com/office/drawing/2014/main" xmlns="" id="{66DE644C-93A6-48DA-81C7-D1F01C152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034"/>
              <a:ext cx="4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233">
              <a:extLst>
                <a:ext uri="{FF2B5EF4-FFF2-40B4-BE49-F238E27FC236}">
                  <a16:creationId xmlns:a16="http://schemas.microsoft.com/office/drawing/2014/main" xmlns="" id="{FA747BE5-F2B3-4D74-89F7-3BE704A4B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955"/>
              <a:ext cx="77" cy="69"/>
            </a:xfrm>
            <a:custGeom>
              <a:avLst/>
              <a:gdLst>
                <a:gd name="T0" fmla="*/ 12 w 77"/>
                <a:gd name="T1" fmla="*/ 69 h 69"/>
                <a:gd name="T2" fmla="*/ 0 w 77"/>
                <a:gd name="T3" fmla="*/ 55 h 69"/>
                <a:gd name="T4" fmla="*/ 64 w 77"/>
                <a:gd name="T5" fmla="*/ 0 h 69"/>
                <a:gd name="T6" fmla="*/ 77 w 77"/>
                <a:gd name="T7" fmla="*/ 14 h 69"/>
                <a:gd name="T8" fmla="*/ 12 w 77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9">
                  <a:moveTo>
                    <a:pt x="12" y="69"/>
                  </a:moveTo>
                  <a:lnTo>
                    <a:pt x="0" y="55"/>
                  </a:lnTo>
                  <a:lnTo>
                    <a:pt x="64" y="0"/>
                  </a:lnTo>
                  <a:lnTo>
                    <a:pt x="77" y="14"/>
                  </a:lnTo>
                  <a:lnTo>
                    <a:pt x="12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234">
              <a:extLst>
                <a:ext uri="{FF2B5EF4-FFF2-40B4-BE49-F238E27FC236}">
                  <a16:creationId xmlns:a16="http://schemas.microsoft.com/office/drawing/2014/main" xmlns="" id="{90B7EE91-CF6F-4C03-B29B-2B551A648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955"/>
              <a:ext cx="77" cy="69"/>
            </a:xfrm>
            <a:custGeom>
              <a:avLst/>
              <a:gdLst>
                <a:gd name="T0" fmla="*/ 65 w 77"/>
                <a:gd name="T1" fmla="*/ 69 h 69"/>
                <a:gd name="T2" fmla="*/ 0 w 77"/>
                <a:gd name="T3" fmla="*/ 14 h 69"/>
                <a:gd name="T4" fmla="*/ 13 w 77"/>
                <a:gd name="T5" fmla="*/ 0 h 69"/>
                <a:gd name="T6" fmla="*/ 77 w 77"/>
                <a:gd name="T7" fmla="*/ 55 h 69"/>
                <a:gd name="T8" fmla="*/ 65 w 77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9">
                  <a:moveTo>
                    <a:pt x="65" y="69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77" y="55"/>
                  </a:lnTo>
                  <a:lnTo>
                    <a:pt x="6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8" name="Graphic 23" descr="Open Book">
            <a:extLst>
              <a:ext uri="{FF2B5EF4-FFF2-40B4-BE49-F238E27FC236}">
                <a16:creationId xmlns:a16="http://schemas.microsoft.com/office/drawing/2014/main" xmlns="" id="{E9E95721-D625-4BE0-BCA2-0FF74D04E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9568" y="1429971"/>
            <a:ext cx="578251" cy="578185"/>
          </a:xfrm>
          <a:prstGeom prst="rect">
            <a:avLst/>
          </a:prstGeom>
        </p:spPr>
      </p:pic>
      <p:pic>
        <p:nvPicPr>
          <p:cNvPr id="99" name="Graphic 29" descr="Teacher">
            <a:extLst>
              <a:ext uri="{FF2B5EF4-FFF2-40B4-BE49-F238E27FC236}">
                <a16:creationId xmlns:a16="http://schemas.microsoft.com/office/drawing/2014/main" xmlns="" id="{A73339EF-3BFF-45AA-A270-D56D61671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33694" y="1613144"/>
            <a:ext cx="653061" cy="652986"/>
          </a:xfrm>
          <a:prstGeom prst="rect">
            <a:avLst/>
          </a:prstGeom>
        </p:spPr>
      </p:pic>
      <p:pic>
        <p:nvPicPr>
          <p:cNvPr id="100" name="Graphic 26" descr="Cell Tower">
            <a:extLst>
              <a:ext uri="{FF2B5EF4-FFF2-40B4-BE49-F238E27FC236}">
                <a16:creationId xmlns:a16="http://schemas.microsoft.com/office/drawing/2014/main" xmlns="" id="{5BF1F134-422D-419F-AAF3-DD2FDFACE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46887" y="3961718"/>
            <a:ext cx="555878" cy="555815"/>
          </a:xfrm>
          <a:prstGeom prst="rect">
            <a:avLst/>
          </a:prstGeom>
        </p:spPr>
      </p:pic>
      <p:sp>
        <p:nvSpPr>
          <p:cNvPr id="101" name="Titel 1"/>
          <p:cNvSpPr txBox="1">
            <a:spLocks/>
          </p:cNvSpPr>
          <p:nvPr/>
        </p:nvSpPr>
        <p:spPr>
          <a:xfrm>
            <a:off x="2823441" y="525749"/>
            <a:ext cx="5265148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0" kern="1200" spc="-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de-AT" b="1" dirty="0"/>
              <a:t>Die Aktionsfelder</a:t>
            </a:r>
            <a:endParaRPr lang="de-DE" b="1" dirty="0"/>
          </a:p>
        </p:txBody>
      </p:sp>
      <p:sp>
        <p:nvSpPr>
          <p:cNvPr id="103" name="Foliennummernplatzhalter 5"/>
          <p:cNvSpPr txBox="1">
            <a:spLocks/>
          </p:cNvSpPr>
          <p:nvPr/>
        </p:nvSpPr>
        <p:spPr>
          <a:xfrm>
            <a:off x="7704003" y="4790252"/>
            <a:ext cx="814522" cy="2000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06269C-C24E-4E80-9A4B-E7E19BB59A67}" type="slidenum">
              <a:rPr lang="de-AT" sz="1400" smtClean="0"/>
              <a:pPr algn="r"/>
              <a:t>9</a:t>
            </a:fld>
            <a:endParaRPr lang="de-AT" sz="1400" dirty="0"/>
          </a:p>
        </p:txBody>
      </p:sp>
      <p:sp>
        <p:nvSpPr>
          <p:cNvPr id="44" name="TextBox 101">
            <a:extLst>
              <a:ext uri="{FF2B5EF4-FFF2-40B4-BE49-F238E27FC236}">
                <a16:creationId xmlns:a16="http://schemas.microsoft.com/office/drawing/2014/main" xmlns="" id="{C9ACDD54-18A2-4616-85AF-1300C19BF130}"/>
              </a:ext>
            </a:extLst>
          </p:cNvPr>
          <p:cNvSpPr txBox="1"/>
          <p:nvPr/>
        </p:nvSpPr>
        <p:spPr bwMode="auto">
          <a:xfrm flipH="1">
            <a:off x="3920783" y="2229670"/>
            <a:ext cx="905160" cy="37446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 algn="ctr" fontAlgn="base">
              <a:lnSpc>
                <a:spcPts val="11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de-AT" sz="1000" dirty="0" smtClean="0"/>
              <a:t>Digitale Fachdidaktik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Box 81">
            <a:extLst>
              <a:ext uri="{FF2B5EF4-FFF2-40B4-BE49-F238E27FC236}">
                <a16:creationId xmlns:a16="http://schemas.microsoft.com/office/drawing/2014/main" xmlns="" id="{057676FB-F075-46DD-9D12-F8C53CBF11AD}"/>
              </a:ext>
            </a:extLst>
          </p:cNvPr>
          <p:cNvSpPr txBox="1"/>
          <p:nvPr/>
        </p:nvSpPr>
        <p:spPr bwMode="auto">
          <a:xfrm flipH="1">
            <a:off x="2055976" y="2874271"/>
            <a:ext cx="756067" cy="37446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 algn="ctr" fontAlgn="base">
              <a:lnSpc>
                <a:spcPts val="11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de-AT" sz="1000" dirty="0" smtClean="0"/>
              <a:t>Fachkräfte-Ausbildungen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Box 81">
            <a:extLst>
              <a:ext uri="{FF2B5EF4-FFF2-40B4-BE49-F238E27FC236}">
                <a16:creationId xmlns:a16="http://schemas.microsoft.com/office/drawing/2014/main" xmlns="" id="{057676FB-F075-46DD-9D12-F8C53CBF11AD}"/>
              </a:ext>
            </a:extLst>
          </p:cNvPr>
          <p:cNvSpPr txBox="1"/>
          <p:nvPr/>
        </p:nvSpPr>
        <p:spPr bwMode="auto">
          <a:xfrm flipH="1">
            <a:off x="2350741" y="1794796"/>
            <a:ext cx="945400" cy="23339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 algn="ctr" fontAlgn="base">
              <a:lnSpc>
                <a:spcPts val="11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de-AT" sz="1000" dirty="0" smtClean="0"/>
              <a:t>Bildungsmedien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Box 101">
            <a:extLst>
              <a:ext uri="{FF2B5EF4-FFF2-40B4-BE49-F238E27FC236}">
                <a16:creationId xmlns:a16="http://schemas.microsoft.com/office/drawing/2014/main" xmlns="" id="{C9ACDD54-18A2-4616-85AF-1300C19BF130}"/>
              </a:ext>
            </a:extLst>
          </p:cNvPr>
          <p:cNvSpPr txBox="1"/>
          <p:nvPr/>
        </p:nvSpPr>
        <p:spPr bwMode="auto">
          <a:xfrm flipH="1">
            <a:off x="4015552" y="3010087"/>
            <a:ext cx="905160" cy="51552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 algn="ctr" fontAlgn="base">
              <a:lnSpc>
                <a:spcPts val="11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de-AT" sz="1000" dirty="0" smtClean="0"/>
              <a:t>Schulbezogene Digitalisierungs-konzepte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TextBox 81">
            <a:extLst>
              <a:ext uri="{FF2B5EF4-FFF2-40B4-BE49-F238E27FC236}">
                <a16:creationId xmlns:a16="http://schemas.microsoft.com/office/drawing/2014/main" xmlns="" id="{057676FB-F075-46DD-9D12-F8C53CBF11AD}"/>
              </a:ext>
            </a:extLst>
          </p:cNvPr>
          <p:cNvSpPr txBox="1"/>
          <p:nvPr/>
        </p:nvSpPr>
        <p:spPr bwMode="auto">
          <a:xfrm flipH="1">
            <a:off x="1867624" y="3452696"/>
            <a:ext cx="854456" cy="37446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lvl="0" algn="ctr" fontAlgn="base">
              <a:lnSpc>
                <a:spcPts val="11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de-AT" sz="1000" dirty="0" smtClean="0"/>
              <a:t>Serviceportal Digitale  Schule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5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9wzQ1hTf2sfgVix.KIJg"/>
</p:tagLst>
</file>

<file path=ppt/theme/theme1.xml><?xml version="1.0" encoding="utf-8"?>
<a:theme xmlns:a="http://schemas.openxmlformats.org/drawingml/2006/main" name="BMBWF-16x9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0000"/>
            <a:alpha val="35000"/>
          </a:schemeClr>
        </a:solidFill>
        <a:ln>
          <a:noFill/>
        </a:ln>
      </a:spPr>
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kern="120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BMBWF-16x9</Template>
  <TotalTime>0</TotalTime>
  <Words>617</Words>
  <Application>Microsoft Office PowerPoint</Application>
  <PresentationFormat>Bildschirmpräsentation (16:9)</PresentationFormat>
  <Paragraphs>176</Paragraphs>
  <Slides>19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BMBWF-16x9</vt:lpstr>
      <vt:lpstr>think-cell Slide</vt:lpstr>
      <vt:lpstr>Schwerpunkte zur Digitalisierung und Digitalen Bildung</vt:lpstr>
      <vt:lpstr>Internationaler und nationaler Rahmen </vt:lpstr>
      <vt:lpstr>Schwerpunkt Digitalisierung – „Digital Austria“</vt:lpstr>
      <vt:lpstr>Digitalisierungsstrategien und –konzepte im BMBWF </vt:lpstr>
      <vt:lpstr>Masterplan für die Digitalisierung im Bildungswesen</vt:lpstr>
      <vt:lpstr>Zielsetzungen des Masterplans </vt:lpstr>
      <vt:lpstr>Klassenzimmer der Zukunft</vt:lpstr>
      <vt:lpstr>Wo stehen wir </vt:lpstr>
      <vt:lpstr>PowerPoint-Präsentation</vt:lpstr>
      <vt:lpstr>Laufende Initiativen</vt:lpstr>
      <vt:lpstr>Digitale Grundbildung in Primarstufe und Sekundarstufe I</vt:lpstr>
      <vt:lpstr>Digitale Kompetenzchecks</vt:lpstr>
      <vt:lpstr>Aktuelle Initiativen in der Medienbildung </vt:lpstr>
      <vt:lpstr>MINT und Industrie 4.0  - Berufsbildung 4.0</vt:lpstr>
      <vt:lpstr>PowerPoint-Präsentation</vt:lpstr>
      <vt:lpstr>Aktuelle Schwerpunkte Pädagog/innenbildung </vt:lpstr>
      <vt:lpstr>Digitale Schulbücher und E-Book PLUS</vt:lpstr>
      <vt:lpstr>IKT-Policy </vt:lpstr>
      <vt:lpstr>PowerPoint-Präsentation</vt:lpstr>
    </vt:vector>
  </TitlesOfParts>
  <Company>bm: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Bildung in Österreich</dc:title>
  <dc:creator>Stephan Waba</dc:creator>
  <cp:lastModifiedBy>Bock Andrea</cp:lastModifiedBy>
  <cp:revision>227</cp:revision>
  <cp:lastPrinted>2019-03-11T13:20:02Z</cp:lastPrinted>
  <dcterms:created xsi:type="dcterms:W3CDTF">2018-09-13T07:20:26Z</dcterms:created>
  <dcterms:modified xsi:type="dcterms:W3CDTF">2019-03-11T16:20:00Z</dcterms:modified>
</cp:coreProperties>
</file>