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0" r:id="rId3"/>
    <p:sldId id="265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9EFA5-03F6-4103-9E3F-85E2F8959060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0D13-F76F-4F0A-9788-FEFB38E36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6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F774E77-672F-446B-BFAE-6EF895B402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3269" y="5839920"/>
            <a:ext cx="2368731" cy="101807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6B7BA5B-6BC0-4849-B32F-03C9D09756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7736" y="6433868"/>
            <a:ext cx="7686675" cy="4381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DE9C81A-224B-4784-B459-537648540C47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99" y="9117"/>
            <a:ext cx="8953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08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732B-FD95-47E0-9723-942364057750}" type="datetime1">
              <a:rPr lang="de-DE" smtClean="0"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56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2495-7347-4DED-AD96-DABC2B86E5A3}" type="datetime1">
              <a:rPr lang="de-DE" smtClean="0"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61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D1B0-37CC-4DEB-BD4F-557CD8C1FBDD}" type="datetime1">
              <a:rPr lang="de-DE" smtClean="0"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97047E0-5EEF-4E05-8E7D-C75C3B900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3269" y="5839920"/>
            <a:ext cx="2368731" cy="101807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AB9B6A-AE76-4A54-B07A-2EF4908C83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587" y="6445976"/>
            <a:ext cx="7686675" cy="43815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E11E74A-FF6C-4B65-9F76-FF5FD63E1B4D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7" y="12700"/>
            <a:ext cx="8953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8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6317-1FC2-4220-8C99-30D442D7125E}" type="datetime1">
              <a:rPr lang="de-DE" smtClean="0"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96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728D-D477-4550-97D8-A4FD9B326AF0}" type="datetime1">
              <a:rPr lang="de-DE" smtClean="0"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55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070C-C01C-4A5A-8456-9038CFD51E7F}" type="datetime1">
              <a:rPr lang="de-DE" smtClean="0"/>
              <a:t>19.03.2021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30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5AB1-3EBB-40D2-A1DE-89357DCD93F5}" type="datetime1">
              <a:rPr lang="de-DE" smtClean="0"/>
              <a:t>19.03.2021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60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C3F1-D1B1-4D99-893E-C43B43265B52}" type="datetime1">
              <a:rPr lang="de-DE" smtClean="0"/>
              <a:t>19.03.2021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89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9C5B-9F1F-4D61-8495-3F48987448B2}" type="datetime1">
              <a:rPr lang="de-DE" smtClean="0"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57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0C70-5A6C-40D5-BA78-E0DF21402012}" type="datetime1">
              <a:rPr lang="de-DE" smtClean="0"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55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5194EF1-048B-41D6-8E34-C544BE6B45D5}" type="datetime1">
              <a:rPr lang="de-DE" smtClean="0"/>
              <a:t>19.03.2021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E85F25-1CE4-48F7-943E-6B318618B8BA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511" y="190500"/>
            <a:ext cx="1891989" cy="1351509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-12700" y="0"/>
            <a:ext cx="406400" cy="6858000"/>
          </a:xfrm>
          <a:prstGeom prst="rect">
            <a:avLst/>
          </a:prstGeom>
          <a:solidFill>
            <a:srgbClr val="AC1410"/>
          </a:solidFill>
          <a:ln>
            <a:solidFill>
              <a:srgbClr val="AC14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3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66553" y="1395927"/>
            <a:ext cx="9858894" cy="2387600"/>
          </a:xfrm>
        </p:spPr>
        <p:txBody>
          <a:bodyPr>
            <a:normAutofit fontScale="90000"/>
          </a:bodyPr>
          <a:lstStyle/>
          <a:p>
            <a:br>
              <a:rPr lang="de-AT" sz="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5000" b="1" dirty="0" err="1">
                <a:solidFill>
                  <a:srgbClr val="AC1410"/>
                </a:solidFill>
              </a:rPr>
              <a:t>Distance</a:t>
            </a:r>
            <a:r>
              <a:rPr lang="de-AT" sz="5000" b="1" dirty="0">
                <a:solidFill>
                  <a:srgbClr val="AC1410"/>
                </a:solidFill>
              </a:rPr>
              <a:t> Learning: Schritt-für-Schritt durch den Lernprozess mit Lernpaketen</a:t>
            </a:r>
            <a:endParaRPr lang="de-DE" sz="5000" b="1" dirty="0">
              <a:solidFill>
                <a:srgbClr val="AC14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5AA7310A-3089-4756-81FB-518616CA5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2611"/>
            <a:ext cx="9144000" cy="1655762"/>
          </a:xfrm>
        </p:spPr>
        <p:txBody>
          <a:bodyPr/>
          <a:lstStyle/>
          <a:p>
            <a:r>
              <a:rPr lang="de-AT" dirty="0"/>
              <a:t>Fachbeitrag bei den </a:t>
            </a:r>
            <a:r>
              <a:rPr lang="de-AT" dirty="0" err="1"/>
              <a:t>eEducation</a:t>
            </a:r>
            <a:r>
              <a:rPr lang="de-AT" dirty="0"/>
              <a:t> Praxistagen 2021</a:t>
            </a:r>
          </a:p>
        </p:txBody>
      </p:sp>
    </p:spTree>
    <p:extLst>
      <p:ext uri="{BB962C8B-B14F-4D97-AF65-F5344CB8AC3E}">
        <p14:creationId xmlns:p14="http://schemas.microsoft.com/office/powerpoint/2010/main" val="137642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Beispiel Lernpaket Jahresabschluss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10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B7CF5C4-2600-43C5-9B82-318022FD8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108" y="1690688"/>
            <a:ext cx="9383784" cy="343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0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Auch als druckbare offline Version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11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16B7B3A0-142C-4713-9E58-26ABE9E48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742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Lernpakete als </a:t>
            </a:r>
            <a:r>
              <a:rPr lang="de-AT" sz="2400" dirty="0" err="1"/>
              <a:t>pdf</a:t>
            </a:r>
            <a:r>
              <a:rPr lang="de-AT" sz="2400" dirty="0"/>
              <a:t> für Materialien „zum Angreifen“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Online bzw. digitale Aktivitäten als QR-Code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944DDAF-B385-4D22-A1E9-8CAF4FD5A4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068"/>
          <a:stretch/>
        </p:blipFill>
        <p:spPr>
          <a:xfrm>
            <a:off x="2503446" y="2955777"/>
            <a:ext cx="6494779" cy="325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1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66553" y="1329666"/>
            <a:ext cx="9858894" cy="2387600"/>
          </a:xfrm>
        </p:spPr>
        <p:txBody>
          <a:bodyPr>
            <a:normAutofit/>
          </a:bodyPr>
          <a:lstStyle/>
          <a:p>
            <a:br>
              <a:rPr lang="de-AT" sz="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5000" b="1" dirty="0">
                <a:solidFill>
                  <a:srgbClr val="AC1410"/>
                </a:solidFill>
              </a:rPr>
              <a:t>Vielen Dank für Ihre Aufmerksamkeit!</a:t>
            </a:r>
            <a:endParaRPr lang="de-DE" sz="5000" b="1" dirty="0">
              <a:solidFill>
                <a:srgbClr val="AC14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5AA7310A-3089-4756-81FB-518616CA5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8589"/>
            <a:ext cx="9144000" cy="1655762"/>
          </a:xfrm>
        </p:spPr>
        <p:txBody>
          <a:bodyPr/>
          <a:lstStyle/>
          <a:p>
            <a:r>
              <a:rPr lang="de-AT" dirty="0"/>
              <a:t>Fachbeitrag bei den </a:t>
            </a:r>
            <a:r>
              <a:rPr lang="de-AT" dirty="0" err="1"/>
              <a:t>eEducation</a:t>
            </a:r>
            <a:r>
              <a:rPr lang="de-AT" dirty="0"/>
              <a:t> Praxistagen 2021</a:t>
            </a:r>
          </a:p>
        </p:txBody>
      </p:sp>
    </p:spTree>
    <p:extLst>
      <p:ext uri="{BB962C8B-B14F-4D97-AF65-F5344CB8AC3E}">
        <p14:creationId xmlns:p14="http://schemas.microsoft.com/office/powerpoint/2010/main" val="347610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Die HUMBOLDT Matura-Schule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391742"/>
            <a:ext cx="10611678" cy="5033992"/>
          </a:xfrm>
        </p:spPr>
        <p:txBody>
          <a:bodyPr>
            <a:noAutofit/>
          </a:bodyPr>
          <a:lstStyle/>
          <a:p>
            <a:pPr marL="0" indent="0" algn="l" rtl="0" fontAlgn="base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Vertreten durch Mag. Julia Hampl und Mag. Karin Stummvoll</a:t>
            </a:r>
            <a:r>
              <a:rPr lang="de-DE" sz="2400" dirty="0"/>
              <a:t>​</a:t>
            </a:r>
          </a:p>
          <a:p>
            <a:pPr marL="0" indent="0" algn="l" rtl="0" fontAlgn="base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Vorbereitungsinstitut für </a:t>
            </a:r>
            <a:r>
              <a:rPr lang="de-AT" sz="2400" dirty="0" err="1"/>
              <a:t>Externistenabschlussprüfungen</a:t>
            </a:r>
            <a:r>
              <a:rPr lang="de-AT" sz="2400" dirty="0"/>
              <a:t> der Sekundarstufe II​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de-AT" sz="2400" b="1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Inhalt des Vortrags: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Mehrwert für Lehrende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Das Fernlehrangebot und der HUMBOLDT Online Campus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Die HUMBOLDT Lernpakete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de-AT" sz="2400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de-AT" sz="24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46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Mehrwert für Lehrende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391742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Ideenimpuls </a:t>
            </a:r>
            <a:r>
              <a:rPr lang="de-AT" sz="2400" dirty="0"/>
              <a:t>durch jahrelange Erfahrungen im Bereich der Fernlehre, wie Lehrende ihre (online) Lernmaterialien beim </a:t>
            </a:r>
            <a:r>
              <a:rPr lang="de-AT" sz="2400" dirty="0" err="1"/>
              <a:t>Distance</a:t>
            </a:r>
            <a:r>
              <a:rPr lang="de-AT" sz="2400" dirty="0"/>
              <a:t> Learning den SchülerInnen mit Hilfe von </a:t>
            </a:r>
            <a:r>
              <a:rPr lang="de-AT" sz="2400" b="1" dirty="0"/>
              <a:t>Lernpaketen</a:t>
            </a:r>
            <a:r>
              <a:rPr lang="de-AT" sz="2400" dirty="0"/>
              <a:t> strukturiert zur Verfügung stellen und dabei ihren </a:t>
            </a:r>
            <a:r>
              <a:rPr lang="de-AT" sz="2400" b="1" dirty="0"/>
              <a:t>Lernprozess im Selbststudium </a:t>
            </a:r>
            <a:r>
              <a:rPr lang="de-AT" sz="2400" dirty="0"/>
              <a:t>durch eine </a:t>
            </a:r>
            <a:r>
              <a:rPr lang="de-AT" sz="2400" b="1" dirty="0"/>
              <a:t>Schritt-für-Schritt-Anleitung unterstützen </a:t>
            </a:r>
            <a:r>
              <a:rPr lang="de-AT" sz="2400" dirty="0"/>
              <a:t>können.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8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Das Fernlehrangebot und der </a:t>
            </a:r>
            <a:br>
              <a:rPr lang="de-AT" sz="3200" b="1" dirty="0"/>
            </a:br>
            <a:r>
              <a:rPr lang="de-AT" sz="3200" b="1" dirty="0"/>
              <a:t>HUMBOLDT Online Campus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687483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HUMBOLDT Online Campus = </a:t>
            </a:r>
            <a:r>
              <a:rPr lang="de-AT" sz="2400" dirty="0" err="1"/>
              <a:t>Moodle</a:t>
            </a:r>
            <a:r>
              <a:rPr lang="de-AT" sz="2400" dirty="0"/>
              <a:t> Plattform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Laufende Erweiterung seit März 2019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4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7175DFF-88C7-4C20-9B06-2D3453296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05698"/>
            <a:ext cx="9259957" cy="341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9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Das Fernlehrangebot und der </a:t>
            </a:r>
            <a:br>
              <a:rPr lang="de-AT" sz="3200" b="1" dirty="0"/>
            </a:br>
            <a:r>
              <a:rPr lang="de-AT" sz="3200" b="1" dirty="0"/>
              <a:t>HUMBOLDT Online Campus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687483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Lernbasis: gängige Schulbücher – Navigation durch </a:t>
            </a:r>
            <a:r>
              <a:rPr lang="de-AT" sz="2400" dirty="0" err="1"/>
              <a:t>pdf</a:t>
            </a:r>
            <a:r>
              <a:rPr lang="de-AT" sz="2400" dirty="0"/>
              <a:t> </a:t>
            </a:r>
            <a:r>
              <a:rPr lang="de-AT" sz="2400" b="1" dirty="0"/>
              <a:t>Leitfäden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Einsendeaufgaben:</a:t>
            </a:r>
            <a:r>
              <a:rPr lang="de-AT" sz="2400" dirty="0"/>
              <a:t> </a:t>
            </a:r>
            <a:r>
              <a:rPr lang="de-AT" sz="2400" dirty="0" err="1"/>
              <a:t>pdf</a:t>
            </a:r>
            <a:r>
              <a:rPr lang="de-AT" sz="2400" dirty="0"/>
              <a:t> „Schularbeiten“, „Tests“ Korrektur durch TutorInnen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Zusatzmaterialien</a:t>
            </a:r>
            <a:r>
              <a:rPr lang="de-AT" sz="2400" dirty="0"/>
              <a:t> z.B. Arbeitsblätter, Übersichten, Zusammenfassungen 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Lernvideos/Podcasts: </a:t>
            </a:r>
            <a:r>
              <a:rPr lang="de-AT" sz="2400" dirty="0"/>
              <a:t>selbst produziert, öffentlich zugänglich im WWW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Selfchecks:</a:t>
            </a:r>
            <a:r>
              <a:rPr lang="de-AT" sz="2400" dirty="0"/>
              <a:t> unbeschränkte, kurze selbst korrigierende online Tests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Übungswerkstatt:</a:t>
            </a:r>
            <a:r>
              <a:rPr lang="de-AT" sz="2400" dirty="0"/>
              <a:t> online Lernstunde nach </a:t>
            </a:r>
            <a:r>
              <a:rPr lang="de-AT" sz="2400" dirty="0" err="1"/>
              <a:t>flipped</a:t>
            </a:r>
            <a:r>
              <a:rPr lang="de-AT" sz="2400" dirty="0"/>
              <a:t> </a:t>
            </a:r>
            <a:r>
              <a:rPr lang="de-AT" sz="2400" dirty="0" err="1"/>
              <a:t>classroom</a:t>
            </a:r>
            <a:r>
              <a:rPr lang="de-AT" sz="2400" dirty="0"/>
              <a:t> Prinzip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de-AT" sz="240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dirty="0"/>
              <a:t>SchülerInnen entscheiden selbst, welche Angebote sie nutzen wollen.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01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Die HUMBOLDT Lernpakete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391742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Problem!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zu umfangreiches (online) Lernangebot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zu unstrukturierte Darreichung ohne Anleitung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SchülerInnen verlieren sich in der Menge der Materialien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Lernprozess wird eher gestört, blockiert anstatt gefördert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Physische Lehrperson fehlt, die SchülerInnen „an die Hand nimmt“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de-AT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98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Die HUMBOLDT Lernpakete</a:t>
            </a:r>
            <a:endParaRPr lang="de-DE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391742"/>
            <a:ext cx="10515600" cy="503399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de-AT" sz="2400" b="1" dirty="0"/>
              <a:t>Lösung!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Erstellt durch Arbeitsmaterial „Buch“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Nimmt SchülerInnen durch „Schritt-für-Schritt“-Anleitung an die Hand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de-AT" sz="2400" dirty="0"/>
              <a:t>Immer der gleiche Aufbau, damit Routine entstehen kann</a:t>
            </a:r>
          </a:p>
          <a:p>
            <a:pPr marL="457200" indent="-457200">
              <a:lnSpc>
                <a:spcPct val="140000"/>
              </a:lnSpc>
              <a:spcBef>
                <a:spcPts val="0"/>
              </a:spcBef>
              <a:buAutoNum type="arabicPeriod"/>
            </a:pPr>
            <a:r>
              <a:rPr lang="de-AT" sz="2400" dirty="0"/>
              <a:t>Einführungsseite</a:t>
            </a:r>
          </a:p>
          <a:p>
            <a:pPr marL="457200" indent="-457200">
              <a:lnSpc>
                <a:spcPct val="140000"/>
              </a:lnSpc>
              <a:spcBef>
                <a:spcPts val="0"/>
              </a:spcBef>
              <a:buAutoNum type="arabicPeriod"/>
            </a:pPr>
            <a:r>
              <a:rPr lang="de-AT" sz="2400" dirty="0"/>
              <a:t>Kapitel nach Kapitel</a:t>
            </a:r>
          </a:p>
          <a:p>
            <a:pPr marL="457200" indent="-457200">
              <a:lnSpc>
                <a:spcPct val="140000"/>
              </a:lnSpc>
              <a:spcBef>
                <a:spcPts val="0"/>
              </a:spcBef>
              <a:buAutoNum type="arabicPeriod"/>
            </a:pPr>
            <a:r>
              <a:rPr lang="de-AT" sz="2400" dirty="0"/>
              <a:t>Abschlussseite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29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Beispiel Lernpaket Jahresabschluss</a:t>
            </a:r>
            <a:endParaRPr lang="de-DE" b="1" dirty="0"/>
          </a:p>
        </p:txBody>
      </p:sp>
      <p:pic>
        <p:nvPicPr>
          <p:cNvPr id="3" name="Inhaltsplatzhalter 2">
            <a:extLst>
              <a:ext uri="{FF2B5EF4-FFF2-40B4-BE49-F238E27FC236}">
                <a16:creationId xmlns:a16="http://schemas.microsoft.com/office/drawing/2014/main" id="{D3FD55B3-3C28-49A4-BF38-669A012C7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063" y="1254436"/>
            <a:ext cx="8556692" cy="5172179"/>
          </a:xfr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647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b="1" dirty="0"/>
              <a:t>Beispiel Lernpaket Jahresabschluss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5F25-1CE4-48F7-943E-6B318618B8BA}" type="slidenum">
              <a:rPr lang="de-DE" smtClean="0"/>
              <a:t>9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3391F2-2857-41E3-B123-4CEB0E2138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013"/>
          <a:stretch/>
        </p:blipFill>
        <p:spPr>
          <a:xfrm>
            <a:off x="732183" y="1266740"/>
            <a:ext cx="7448521" cy="402391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534117F-ED90-4994-A9F6-B7190CE10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83" y="5290654"/>
            <a:ext cx="8023251" cy="147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001889"/>
      </p:ext>
    </p:extLst>
  </p:cSld>
  <p:clrMapOvr>
    <a:masterClrMapping/>
  </p:clrMapOvr>
</p:sld>
</file>

<file path=ppt/theme/theme1.xml><?xml version="1.0" encoding="utf-8"?>
<a:theme xmlns:a="http://schemas.openxmlformats.org/drawingml/2006/main" name="HM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PresentationFormat>Breitbild</PresentationFormat>
  <Paragraphs>60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HMS</vt:lpstr>
      <vt:lpstr> Distance Learning: Schritt-für-Schritt durch den Lernprozess mit Lernpaketen</vt:lpstr>
      <vt:lpstr>Die HUMBOLDT Matura-Schule</vt:lpstr>
      <vt:lpstr>Mehrwert für Lehrende</vt:lpstr>
      <vt:lpstr>Das Fernlehrangebot und der  HUMBOLDT Online Campus</vt:lpstr>
      <vt:lpstr>Das Fernlehrangebot und der  HUMBOLDT Online Campus</vt:lpstr>
      <vt:lpstr>Die HUMBOLDT Lernpakete</vt:lpstr>
      <vt:lpstr>Die HUMBOLDT Lernpakete</vt:lpstr>
      <vt:lpstr>Beispiel Lernpaket Jahresabschluss</vt:lpstr>
      <vt:lpstr>Beispiel Lernpaket Jahresabschluss</vt:lpstr>
      <vt:lpstr>Beispiel Lernpaket Jahresabschluss</vt:lpstr>
      <vt:lpstr>Auch als druckbare offline Version</vt:lpstr>
      <vt:lpstr> Vielen Dank für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Rumplmaier</dc:creator>
  <cp:lastModifiedBy>Julia Hampl</cp:lastModifiedBy>
  <cp:revision>47</cp:revision>
  <dcterms:created xsi:type="dcterms:W3CDTF">2016-05-19T07:15:57Z</dcterms:created>
  <dcterms:modified xsi:type="dcterms:W3CDTF">2021-03-19T08:44:37Z</dcterms:modified>
</cp:coreProperties>
</file>