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K2ZNl+GPkFltxq06cJ6WniKiFl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anna Kölln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5:09:55.6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Begrüßung + Vorstellung</a:t>
            </a: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b2b02b6a38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2b2b02b6a38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b3b57d5dc1_0_5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2b3b57d5dc1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b3b57d5dc1_0_4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b3b57d5dc1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b3b57d5dc1_0_5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2b3b57d5dc1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b3b57d5dc1_0_4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2b3b57d5dc1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b3b57d5dc1_0_4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2b3b57d5dc1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b3b57d5dc1_0_4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2b3b57d5dc1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b3b57d5dc1_0_4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2b3b57d5dc1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b3b57d5dc1_0_4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2b3b57d5dc1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b3b57d5dc1_0_4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2b3b57d5dc1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2b02b6a38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Möglichkeit für Fragen nach jedem Kapitel, sowie am Ende</a:t>
            </a:r>
            <a:endParaRPr dirty="0"/>
          </a:p>
        </p:txBody>
      </p:sp>
      <p:sp>
        <p:nvSpPr>
          <p:cNvPr id="100" name="Google Shape;100;g2b2b02b6a3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b3b57d5dc1_0_5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2b3b57d5dc1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b3b57d5dc1_0_5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2b3b57d5dc1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b3b57d5dc1_0_5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2b3b57d5dc1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b3b57d5dc1_0_5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2b3b57d5dc1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b3b57d5dc1_0_6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2b3b57d5dc1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b3b57d5dc1_0_5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2b3b57d5dc1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b3b57d5dc1_0_5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g2b3b57d5dc1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b2b02b6a3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2b2b02b6a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3b57d5dc1_0_3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Vorstellung der ISB</a:t>
            </a:r>
            <a:endParaRPr/>
          </a:p>
        </p:txBody>
      </p:sp>
      <p:sp>
        <p:nvSpPr>
          <p:cNvPr id="107" name="Google Shape;107;g2b3b57d5dc1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3b57d5dc1_0_248:notes"/>
          <p:cNvSpPr txBox="1">
            <a:spLocks noGrp="1"/>
          </p:cNvSpPr>
          <p:nvPr>
            <p:ph type="body" idx="1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b3b57d5dc1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6022" y="1143550"/>
            <a:ext cx="6006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3b57d5dc1_0_256:notes"/>
          <p:cNvSpPr txBox="1">
            <a:spLocks noGrp="1"/>
          </p:cNvSpPr>
          <p:nvPr>
            <p:ph type="body" idx="1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b3b57d5dc1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6022" y="1143550"/>
            <a:ext cx="6006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b3b57d5dc1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6022" y="1143550"/>
            <a:ext cx="6006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2b3b57d5dc1_0_266:notes"/>
          <p:cNvSpPr txBox="1">
            <a:spLocks noGrp="1"/>
          </p:cNvSpPr>
          <p:nvPr>
            <p:ph type="body" idx="1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Präsentation vergleichen!!! </a:t>
            </a:r>
            <a:endParaRPr/>
          </a:p>
        </p:txBody>
      </p:sp>
      <p:sp>
        <p:nvSpPr>
          <p:cNvPr id="138" name="Google Shape;138;g2b3b57d5dc1_0_266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b3b57d5dc1_0_3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2b3b57d5dc1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b2b02b6a38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Ziele des Förderprogramms</a:t>
            </a:r>
            <a:endParaRPr/>
          </a:p>
        </p:txBody>
      </p:sp>
      <p:sp>
        <p:nvSpPr>
          <p:cNvPr id="170" name="Google Shape;170;g2b2b02b6a3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b3b57d5dc1_0_3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2b3b57d5dc1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3664" y="3724101"/>
            <a:ext cx="4058336" cy="313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365657" cy="450549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2"/>
          <p:cNvSpPr txBox="1">
            <a:spLocks noGrp="1"/>
          </p:cNvSpPr>
          <p:nvPr>
            <p:ph type="ctrTitle"/>
          </p:nvPr>
        </p:nvSpPr>
        <p:spPr>
          <a:xfrm>
            <a:off x="1524000" y="1172095"/>
            <a:ext cx="9144000" cy="264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ubTitle" idx="1"/>
          </p:nvPr>
        </p:nvSpPr>
        <p:spPr>
          <a:xfrm>
            <a:off x="1524000" y="3965170"/>
            <a:ext cx="9144000" cy="1292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1" name="Google Shape;21;p22" descr="Ein Bild, das Tex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44495" y="285135"/>
            <a:ext cx="2957948" cy="764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−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AB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5" name="Google Shape;15;p21" descr="Ein Bild, das Text enthält.&#10;&#10;Automatisch generierte Beschreibu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944495" y="285135"/>
            <a:ext cx="2957944" cy="76471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hyperlink" Target="https://forms.office.com/e/gNtYjNpiE7?origin=lprLink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novationsstiftung-bildung.at/fileadmin/Dokumente/innovationsstiftung.at/Projekte/2._Richtlinien_zur_Ausschreibung_ET.pdf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novationsstiftung-bildung.at/fileadmin/Dokumente/innovationsstiftung.at/Projekte/2._Richtlinien_zur_Ausschreibung_ET.pdf" TargetMode="Externa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www.isb-bildungsexpo.at" TargetMode="Externa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t="10944"/>
          <a:stretch/>
        </p:blipFill>
        <p:spPr>
          <a:xfrm>
            <a:off x="0" y="4366450"/>
            <a:ext cx="4937299" cy="24733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828800" y="1910545"/>
            <a:ext cx="9144000" cy="11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de-DE"/>
              <a:t>Embracing Technology</a:t>
            </a:r>
            <a:endParaRPr/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1828800" y="2994623"/>
            <a:ext cx="91440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de-DE"/>
              <a:t>Lernen und Lehren mit neuen Technologien</a:t>
            </a:r>
            <a:endParaRPr/>
          </a:p>
        </p:txBody>
      </p:sp>
      <p:sp>
        <p:nvSpPr>
          <p:cNvPr id="92" name="Google Shape;92;p1"/>
          <p:cNvSpPr txBox="1">
            <a:spLocks noGrp="1"/>
          </p:cNvSpPr>
          <p:nvPr>
            <p:ph type="sldNum" idx="4294967295"/>
          </p:nvPr>
        </p:nvSpPr>
        <p:spPr>
          <a:xfrm>
            <a:off x="4063533" y="6621260"/>
            <a:ext cx="12945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3508721" y="5406763"/>
            <a:ext cx="53919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Innovationsstiftung Bildung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www.innovationsstiftung-bildung.at 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www.innovationsstiftung-bildung.at/de/newsletter</a:t>
            </a:r>
            <a:r>
              <a:rPr lang="de-D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</p:txBody>
      </p:sp>
      <p:pic>
        <p:nvPicPr>
          <p:cNvPr id="94" name="Google Shape;94;p1" descr="Ein Bild, das Text, ClipArt, Vektorgrafike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0676" y="5505735"/>
            <a:ext cx="203494" cy="20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98927" y="5501212"/>
            <a:ext cx="203494" cy="20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6">
            <a:alphaModFix/>
          </a:blip>
          <a:srcRect l="6397" t="72442" r="46941" b="-1175"/>
          <a:stretch/>
        </p:blipFill>
        <p:spPr>
          <a:xfrm>
            <a:off x="3224173" y="6093479"/>
            <a:ext cx="292055" cy="25437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1828801" y="3728125"/>
            <a:ext cx="665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Webinar zum Förderprogramm für Schulen</a:t>
            </a:r>
            <a:endParaRPr sz="2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g2b2b02b6a38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8924"/>
            <a:ext cx="2396970" cy="140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2b2b02b6a38_0_83"/>
          <p:cNvPicPr preferRelativeResize="0"/>
          <p:nvPr/>
        </p:nvPicPr>
        <p:blipFill rotWithShape="1">
          <a:blip r:embed="rId4">
            <a:alphaModFix/>
          </a:blip>
          <a:srcRect b="15211"/>
          <a:stretch/>
        </p:blipFill>
        <p:spPr>
          <a:xfrm>
            <a:off x="10926833" y="4061596"/>
            <a:ext cx="1265167" cy="279640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b2b02b6a38_0_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de-DE">
                <a:solidFill>
                  <a:srgbClr val="000000"/>
                </a:solidFill>
              </a:rPr>
              <a:t>Bewerbung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0" name="Google Shape;200;g2b2b02b6a38_0_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de-DE" dirty="0">
                <a:solidFill>
                  <a:srgbClr val="000000"/>
                </a:solidFill>
              </a:rPr>
              <a:t>Wer?</a:t>
            </a:r>
            <a:endParaRPr dirty="0">
              <a:solidFill>
                <a:srgbClr val="000000"/>
              </a:solidFill>
            </a:endParaRPr>
          </a:p>
          <a:p>
            <a:pPr marL="685800" lvl="1" indent="-228600">
              <a:spcBef>
                <a:spcPts val="0"/>
              </a:spcBef>
              <a:buClr>
                <a:srgbClr val="000000"/>
              </a:buClr>
            </a:pPr>
            <a:r>
              <a:rPr lang="de-DE" dirty="0">
                <a:solidFill>
                  <a:srgbClr val="000000"/>
                </a:solidFill>
              </a:rPr>
              <a:t>Öffentliche Schulen und Privatschulen mit Öffentlichkeitsrecht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</a:pPr>
            <a:r>
              <a:rPr lang="de-DE" dirty="0">
                <a:solidFill>
                  <a:srgbClr val="000000"/>
                </a:solidFill>
              </a:rPr>
              <a:t>Sekundarstufe 1 und/oder 2</a:t>
            </a:r>
            <a:endParaRPr dirty="0">
              <a:solidFill>
                <a:srgbClr val="000000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</a:pPr>
            <a:r>
              <a:rPr lang="de-DE" dirty="0">
                <a:solidFill>
                  <a:srgbClr val="000000"/>
                </a:solidFill>
              </a:rPr>
              <a:t>Expert+ Status bei </a:t>
            </a:r>
            <a:r>
              <a:rPr lang="de-DE" dirty="0" err="1">
                <a:solidFill>
                  <a:srgbClr val="000000"/>
                </a:solidFill>
              </a:rPr>
              <a:t>eEducation</a:t>
            </a:r>
            <a:r>
              <a:rPr lang="de-DE" dirty="0">
                <a:solidFill>
                  <a:srgbClr val="000000"/>
                </a:solidFill>
              </a:rPr>
              <a:t> Austria</a:t>
            </a:r>
            <a:endParaRPr dirty="0">
              <a:solidFill>
                <a:srgbClr val="000000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</a:pPr>
            <a:r>
              <a:rPr lang="de-DE" dirty="0">
                <a:solidFill>
                  <a:srgbClr val="000000"/>
                </a:solidFill>
              </a:rPr>
              <a:t>Vorliegendes Digitalisierungskonzept </a:t>
            </a:r>
            <a:r>
              <a:rPr lang="de-DE" sz="1900" dirty="0">
                <a:solidFill>
                  <a:srgbClr val="000000"/>
                </a:solidFill>
              </a:rPr>
              <a:t>(Stichtag: 31. Dezember 2023)</a:t>
            </a:r>
            <a:endParaRPr sz="1900"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de-DE" dirty="0">
                <a:solidFill>
                  <a:srgbClr val="000000"/>
                </a:solidFill>
              </a:rPr>
              <a:t>Wo?</a:t>
            </a:r>
            <a:endParaRPr dirty="0">
              <a:solidFill>
                <a:srgbClr val="000000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</a:pPr>
            <a:r>
              <a:rPr lang="de-DE" dirty="0">
                <a:solidFill>
                  <a:srgbClr val="000000"/>
                </a:solidFill>
                <a:hlinkClick r:id="rId5"/>
              </a:rPr>
              <a:t>Online-Bewerbungsformular</a:t>
            </a:r>
            <a:endParaRPr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de-DE" dirty="0">
                <a:solidFill>
                  <a:srgbClr val="000000"/>
                </a:solidFill>
              </a:rPr>
              <a:t>Wann?</a:t>
            </a:r>
            <a:endParaRPr dirty="0">
              <a:solidFill>
                <a:srgbClr val="000000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</a:pPr>
            <a:r>
              <a:rPr lang="de-DE" dirty="0">
                <a:solidFill>
                  <a:srgbClr val="000000"/>
                </a:solidFill>
              </a:rPr>
              <a:t>ab 20. Februar bis 28. April 2024  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01" name="Google Shape;201;g2b2b02b6a38_0_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61811BF-5029-A5C4-9ECD-4D42CF4504FD}"/>
                  </a:ext>
                </a:extLst>
              </p14:cNvPr>
              <p14:cNvContentPartPr/>
              <p14:nvPr/>
            </p14:nvContentPartPr>
            <p14:xfrm>
              <a:off x="13869934" y="225522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61811BF-5029-A5C4-9ECD-4D42CF4504F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863814" y="219402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2b3b57d5dc1_0_5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8924"/>
            <a:ext cx="2396970" cy="140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2b3b57d5dc1_0_512"/>
          <p:cNvPicPr preferRelativeResize="0"/>
          <p:nvPr/>
        </p:nvPicPr>
        <p:blipFill rotWithShape="1">
          <a:blip r:embed="rId4">
            <a:alphaModFix/>
          </a:blip>
          <a:srcRect b="15211"/>
          <a:stretch/>
        </p:blipFill>
        <p:spPr>
          <a:xfrm>
            <a:off x="10926833" y="4061596"/>
            <a:ext cx="1265167" cy="279640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2b3b57d5dc1_0_5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de-DE">
                <a:solidFill>
                  <a:srgbClr val="000000"/>
                </a:solidFill>
              </a:rPr>
              <a:t>Bewerbungsformular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9" name="Google Shape;209;g2b3b57d5dc1_0_5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</a:rPr>
              <a:t>Allgemeine Angaben zur Schule</a:t>
            </a:r>
          </a:p>
          <a:p>
            <a:pPr marL="5207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</a:rPr>
              <a:t>Aktuell genutzte Tools</a:t>
            </a:r>
          </a:p>
          <a:p>
            <a:pPr marL="5207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</a:rPr>
              <a:t>Einbettung der Konzeptidee in die Schulentwicklung</a:t>
            </a:r>
          </a:p>
          <a:p>
            <a:pPr marL="5207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</a:rPr>
              <a:t>Umsetzungsideen für die Praxistests</a:t>
            </a:r>
          </a:p>
          <a:p>
            <a:pPr marL="5207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</a:rPr>
              <a:t>Welche neuen Tools sollen genutzt werden?</a:t>
            </a:r>
          </a:p>
          <a:p>
            <a:pPr marL="5207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</a:rPr>
              <a:t>Teilnahmeumfang </a:t>
            </a:r>
            <a:r>
              <a:rPr lang="de-DE" sz="2100" dirty="0">
                <a:solidFill>
                  <a:srgbClr val="000000"/>
                </a:solidFill>
              </a:rPr>
              <a:t>(Anzahl Lehrkräfte, Schüler*innen, Fächer)</a:t>
            </a:r>
            <a:endParaRPr sz="2100" dirty="0">
              <a:solidFill>
                <a:srgbClr val="000000"/>
              </a:solidFill>
            </a:endParaRPr>
          </a:p>
        </p:txBody>
      </p:sp>
      <p:sp>
        <p:nvSpPr>
          <p:cNvPr id="210" name="Google Shape;210;g2b3b57d5dc1_0_5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  <p:pic>
        <p:nvPicPr>
          <p:cNvPr id="211" name="Google Shape;211;g2b3b57d5dc1_0_512"/>
          <p:cNvPicPr preferRelativeResize="0"/>
          <p:nvPr/>
        </p:nvPicPr>
        <p:blipFill rotWithShape="1">
          <a:blip r:embed="rId5">
            <a:alphaModFix/>
          </a:blip>
          <a:srcRect l="18549" r="18143" b="62511"/>
          <a:stretch/>
        </p:blipFill>
        <p:spPr>
          <a:xfrm>
            <a:off x="1103575" y="4673175"/>
            <a:ext cx="7718523" cy="21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2b3b57d5dc1_0_4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8924"/>
            <a:ext cx="2396970" cy="140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2b3b57d5dc1_0_486"/>
          <p:cNvPicPr preferRelativeResize="0"/>
          <p:nvPr/>
        </p:nvPicPr>
        <p:blipFill rotWithShape="1">
          <a:blip r:embed="rId4">
            <a:alphaModFix/>
          </a:blip>
          <a:srcRect b="15211"/>
          <a:stretch/>
        </p:blipFill>
        <p:spPr>
          <a:xfrm>
            <a:off x="10926833" y="4061596"/>
            <a:ext cx="1265167" cy="279640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2b3b57d5dc1_0_4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de-DE">
                <a:solidFill>
                  <a:srgbClr val="000000"/>
                </a:solidFill>
              </a:rPr>
              <a:t>Auswahlverfahren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9" name="Google Shape;219;g2b3b57d5dc1_0_4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0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de-DE" dirty="0">
                <a:solidFill>
                  <a:srgbClr val="000000"/>
                </a:solidFill>
              </a:rPr>
              <a:t>Auswahl von 20 Schulen aus allen Bewerbungen</a:t>
            </a:r>
            <a:endParaRPr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de-DE" dirty="0"/>
              <a:t>Auswahlkriterien: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</a:pPr>
            <a:r>
              <a:rPr lang="de-DE" dirty="0"/>
              <a:t>Qualität und Relevanz des Konzepts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</a:pPr>
            <a:r>
              <a:rPr lang="de-DE" dirty="0"/>
              <a:t>Risikoorientierung und Offenheit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</a:pPr>
            <a:r>
              <a:rPr lang="de-DE" dirty="0"/>
              <a:t>Praxis- und Innovationsorientierung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</a:pPr>
            <a:r>
              <a:rPr lang="de-DE" dirty="0"/>
              <a:t>Chancengerechtigkeit, soziale Durchlässigkeit und Diversitäts-, Inklusions- und Transformationsorientierung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</a:pPr>
            <a:r>
              <a:rPr lang="de-DE" dirty="0"/>
              <a:t>Antizipation und Adaptivität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</a:pPr>
            <a:r>
              <a:rPr lang="de-DE" dirty="0"/>
              <a:t>Impact- und Systemorientierung, Nachhaltigkeit, Vernetzung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e-DE" dirty="0"/>
              <a:t>  → Details in den </a:t>
            </a:r>
            <a:r>
              <a:rPr lang="de-DE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Richtlinien</a:t>
            </a:r>
            <a:endParaRPr dirty="0">
              <a:solidFill>
                <a:schemeClr val="tx1"/>
              </a:solidFill>
            </a:endParaRPr>
          </a:p>
          <a:p>
            <a:pPr marL="228600" lvl="0" indent="-2921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de-DE" dirty="0"/>
              <a:t>Bekanntgabe der Auswahlergebnisse bis Juni 2024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20" name="Google Shape;220;g2b3b57d5dc1_0_4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b3b57d5dc1_0_545"/>
          <p:cNvSpPr/>
          <p:nvPr/>
        </p:nvSpPr>
        <p:spPr>
          <a:xfrm>
            <a:off x="-1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2b3b57d5dc1_0_545"/>
          <p:cNvSpPr/>
          <p:nvPr/>
        </p:nvSpPr>
        <p:spPr>
          <a:xfrm>
            <a:off x="0" y="0"/>
            <a:ext cx="70671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2b3b57d5dc1_0_5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g2b3b57d5dc1_0_5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365657" cy="4505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b3b57d5dc1_0_5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6374166" y="3594142"/>
            <a:ext cx="5817833" cy="325849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2b3b57d5dc1_0_545"/>
          <p:cNvSpPr txBox="1">
            <a:spLocks noGrp="1"/>
          </p:cNvSpPr>
          <p:nvPr>
            <p:ph type="title"/>
          </p:nvPr>
        </p:nvSpPr>
        <p:spPr>
          <a:xfrm>
            <a:off x="1124592" y="3819568"/>
            <a:ext cx="9812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de-DE">
                <a:solidFill>
                  <a:srgbClr val="000000"/>
                </a:solidFill>
              </a:rPr>
              <a:t>Fragen zur Bewerbung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31" name="Google Shape;231;g2b3b57d5dc1_0_545"/>
          <p:cNvPicPr preferRelativeResize="0"/>
          <p:nvPr/>
        </p:nvPicPr>
        <p:blipFill rotWithShape="1">
          <a:blip r:embed="rId5">
            <a:alphaModFix/>
          </a:blip>
          <a:srcRect l="2986" r="56601"/>
          <a:stretch/>
        </p:blipFill>
        <p:spPr>
          <a:xfrm>
            <a:off x="4461974" y="1089075"/>
            <a:ext cx="3268049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b3b57d5dc1_0_402"/>
          <p:cNvSpPr/>
          <p:nvPr/>
        </p:nvSpPr>
        <p:spPr>
          <a:xfrm>
            <a:off x="717575" y="2699400"/>
            <a:ext cx="2950500" cy="1459200"/>
          </a:xfrm>
          <a:prstGeom prst="chevron">
            <a:avLst>
              <a:gd name="adj" fmla="val 50000"/>
            </a:avLst>
          </a:prstGeom>
          <a:solidFill>
            <a:srgbClr val="7BC5B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37" name="Google Shape;237;g2b3b57d5dc1_0_402"/>
          <p:cNvSpPr txBox="1"/>
          <p:nvPr/>
        </p:nvSpPr>
        <p:spPr>
          <a:xfrm>
            <a:off x="1307664" y="2699400"/>
            <a:ext cx="17703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000" tIns="37325" rIns="37325" bIns="37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e-DE" sz="1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Bewerbung</a:t>
            </a:r>
            <a:endParaRPr sz="1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2b3b57d5dc1_0_402"/>
          <p:cNvSpPr/>
          <p:nvPr/>
        </p:nvSpPr>
        <p:spPr>
          <a:xfrm>
            <a:off x="3372974" y="2699400"/>
            <a:ext cx="2950500" cy="1459200"/>
          </a:xfrm>
          <a:prstGeom prst="chevron">
            <a:avLst>
              <a:gd name="adj" fmla="val 50000"/>
            </a:avLst>
          </a:prstGeom>
          <a:solidFill>
            <a:srgbClr val="17688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40" name="Google Shape;240;g2b3b57d5dc1_0_402"/>
          <p:cNvSpPr/>
          <p:nvPr/>
        </p:nvSpPr>
        <p:spPr>
          <a:xfrm>
            <a:off x="6028375" y="2699400"/>
            <a:ext cx="2950500" cy="14592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41" name="Google Shape;241;g2b3b57d5dc1_0_402"/>
          <p:cNvSpPr txBox="1"/>
          <p:nvPr/>
        </p:nvSpPr>
        <p:spPr>
          <a:xfrm>
            <a:off x="6618476" y="2699400"/>
            <a:ext cx="19839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000" tIns="37325" rIns="37325" bIns="37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e-DE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Förderphase:</a:t>
            </a:r>
            <a:r>
              <a:rPr lang="de-DE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Konzeptumsetzung</a:t>
            </a: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2b3b57d5dc1_0_4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/>
              <a:t>Ablauf</a:t>
            </a:r>
            <a:endParaRPr/>
          </a:p>
        </p:txBody>
      </p:sp>
      <p:sp>
        <p:nvSpPr>
          <p:cNvPr id="243" name="Google Shape;243;g2b3b57d5dc1_0_4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sp>
        <p:nvSpPr>
          <p:cNvPr id="244" name="Google Shape;244;g2b3b57d5dc1_0_402"/>
          <p:cNvSpPr/>
          <p:nvPr/>
        </p:nvSpPr>
        <p:spPr>
          <a:xfrm>
            <a:off x="8708150" y="2699400"/>
            <a:ext cx="2950500" cy="1459200"/>
          </a:xfrm>
          <a:prstGeom prst="chevron">
            <a:avLst>
              <a:gd name="adj" fmla="val 50000"/>
            </a:avLst>
          </a:prstGeom>
          <a:solidFill>
            <a:srgbClr val="91C4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45" name="Google Shape;245;g2b3b57d5dc1_0_402"/>
          <p:cNvSpPr txBox="1"/>
          <p:nvPr/>
        </p:nvSpPr>
        <p:spPr>
          <a:xfrm>
            <a:off x="9166253" y="2699400"/>
            <a:ext cx="21825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000" tIns="37325" rIns="37325" bIns="37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e-DE" sz="1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Abschluss</a:t>
            </a:r>
            <a:endParaRPr sz="1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2b3b57d5dc1_0_402"/>
          <p:cNvSpPr/>
          <p:nvPr/>
        </p:nvSpPr>
        <p:spPr>
          <a:xfrm>
            <a:off x="3372975" y="2699400"/>
            <a:ext cx="2950500" cy="1459200"/>
          </a:xfrm>
          <a:prstGeom prst="chevron">
            <a:avLst>
              <a:gd name="adj" fmla="val 50000"/>
            </a:avLst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" name="Google Shape;186;g2b3b57d5dc1_0_382">
            <a:extLst>
              <a:ext uri="{FF2B5EF4-FFF2-40B4-BE49-F238E27FC236}">
                <a16:creationId xmlns:a16="http://schemas.microsoft.com/office/drawing/2014/main" id="{6680F7FC-946F-57EB-C678-2B6D22D4A9D7}"/>
              </a:ext>
            </a:extLst>
          </p:cNvPr>
          <p:cNvSpPr txBox="1"/>
          <p:nvPr/>
        </p:nvSpPr>
        <p:spPr>
          <a:xfrm>
            <a:off x="4039276" y="2699400"/>
            <a:ext cx="19335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000" tIns="37325" rIns="37325" bIns="37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e-DE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Förderphase:</a:t>
            </a:r>
            <a:endParaRPr sz="1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e-DE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Konzeptentwicklung</a:t>
            </a:r>
            <a:endParaRPr sz="1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2b3b57d5dc1_0_4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8924"/>
            <a:ext cx="2396970" cy="140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2b3b57d5dc1_0_417"/>
          <p:cNvPicPr preferRelativeResize="0"/>
          <p:nvPr/>
        </p:nvPicPr>
        <p:blipFill rotWithShape="1">
          <a:blip r:embed="rId4">
            <a:alphaModFix/>
          </a:blip>
          <a:srcRect b="15211"/>
          <a:stretch/>
        </p:blipFill>
        <p:spPr>
          <a:xfrm>
            <a:off x="10926833" y="4061596"/>
            <a:ext cx="1265167" cy="279640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b3b57d5dc1_0_4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de-DE">
                <a:solidFill>
                  <a:srgbClr val="000000"/>
                </a:solidFill>
              </a:rPr>
              <a:t>Förderphase 1: Konzeptentwicklung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4" name="Google Shape;254;g2b3b57d5dc1_0_4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de-DE" dirty="0">
                <a:solidFill>
                  <a:srgbClr val="000000"/>
                </a:solidFill>
              </a:rPr>
              <a:t>Was?</a:t>
            </a:r>
            <a:endParaRPr dirty="0">
              <a:solidFill>
                <a:srgbClr val="000000"/>
              </a:solidFill>
            </a:endParaRPr>
          </a:p>
          <a:p>
            <a:pPr marL="685800" lvl="1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−"/>
            </a:pPr>
            <a:r>
              <a:rPr lang="de-DE" dirty="0">
                <a:solidFill>
                  <a:srgbClr val="000000"/>
                </a:solidFill>
              </a:rPr>
              <a:t>Ausarbeitung eines individuellen Konzepts</a:t>
            </a:r>
            <a:endParaRPr dirty="0"/>
          </a:p>
          <a:p>
            <a:pPr marL="685800" lvl="1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000"/>
              <a:buChar char="−"/>
            </a:pPr>
            <a:r>
              <a:rPr lang="de-DE" dirty="0">
                <a:solidFill>
                  <a:srgbClr val="000000"/>
                </a:solidFill>
              </a:rPr>
              <a:t>Ziel: Innovativer Einsatz digitaler Lern- und Lehrmittel</a:t>
            </a:r>
            <a:endParaRPr dirty="0"/>
          </a:p>
          <a:p>
            <a:pPr marL="228600" lvl="0" indent="-292100" algn="l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de-DE" dirty="0"/>
              <a:t>Wie?</a:t>
            </a:r>
            <a:endParaRPr dirty="0"/>
          </a:p>
          <a:p>
            <a:pPr marL="685800" lvl="1" indent="-292100" algn="l" rtl="0">
              <a:spcBef>
                <a:spcPts val="1000"/>
              </a:spcBef>
              <a:spcAft>
                <a:spcPts val="0"/>
              </a:spcAft>
              <a:buSzPct val="75000"/>
              <a:buChar char="−"/>
            </a:pPr>
            <a:r>
              <a:rPr lang="de-DE" dirty="0"/>
              <a:t>Unterstützung durch externe Expert*innen</a:t>
            </a:r>
            <a:endParaRPr dirty="0"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Clr>
                <a:srgbClr val="009AB1"/>
              </a:buClr>
              <a:buSzPct val="100000"/>
              <a:buChar char="▪"/>
            </a:pPr>
            <a:r>
              <a:rPr lang="de-DE" dirty="0"/>
              <a:t>Workshops </a:t>
            </a:r>
            <a:r>
              <a:rPr lang="de-DE" sz="1900" dirty="0"/>
              <a:t>(10 Unterrichtseinheiten)</a:t>
            </a:r>
            <a:endParaRPr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de-DE" dirty="0">
                <a:solidFill>
                  <a:srgbClr val="000000"/>
                </a:solidFill>
              </a:rPr>
              <a:t>Wo?</a:t>
            </a:r>
            <a:endParaRPr dirty="0">
              <a:solidFill>
                <a:srgbClr val="000000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</a:pPr>
            <a:r>
              <a:rPr lang="de-DE" dirty="0">
                <a:solidFill>
                  <a:srgbClr val="000000"/>
                </a:solidFill>
              </a:rPr>
              <a:t>Individuell an jeder Schule</a:t>
            </a:r>
            <a:endParaRPr dirty="0">
              <a:solidFill>
                <a:srgbClr val="000000"/>
              </a:solidFill>
            </a:endParaRPr>
          </a:p>
          <a:p>
            <a:pPr marL="228600" lvl="0" indent="-234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de-DE" dirty="0">
                <a:solidFill>
                  <a:srgbClr val="000000"/>
                </a:solidFill>
              </a:rPr>
              <a:t>Wann?</a:t>
            </a:r>
            <a:endParaRPr dirty="0">
              <a:solidFill>
                <a:srgbClr val="000000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</a:pPr>
            <a:r>
              <a:rPr lang="de-DE" dirty="0">
                <a:solidFill>
                  <a:srgbClr val="000000"/>
                </a:solidFill>
              </a:rPr>
              <a:t>Ab September 2024 bis Dezember 2024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</a:pPr>
            <a:r>
              <a:rPr lang="de-DE" dirty="0">
                <a:solidFill>
                  <a:srgbClr val="000000"/>
                </a:solidFill>
              </a:rPr>
              <a:t>-&gt; Einreichung des Konzepts = </a:t>
            </a:r>
            <a:r>
              <a:rPr lang="de-DE" dirty="0"/>
              <a:t>Antrag auf Fördermittel für Phase 2</a:t>
            </a:r>
            <a:endParaRPr sz="1900" dirty="0">
              <a:solidFill>
                <a:srgbClr val="000000"/>
              </a:solidFill>
            </a:endParaRPr>
          </a:p>
        </p:txBody>
      </p:sp>
      <p:sp>
        <p:nvSpPr>
          <p:cNvPr id="255" name="Google Shape;255;g2b3b57d5dc1_0_4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b3b57d5dc1_0_441"/>
          <p:cNvSpPr/>
          <p:nvPr/>
        </p:nvSpPr>
        <p:spPr>
          <a:xfrm>
            <a:off x="717575" y="2699400"/>
            <a:ext cx="2950500" cy="1459200"/>
          </a:xfrm>
          <a:prstGeom prst="chevron">
            <a:avLst>
              <a:gd name="adj" fmla="val 50000"/>
            </a:avLst>
          </a:prstGeom>
          <a:solidFill>
            <a:srgbClr val="7BC5B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61" name="Google Shape;261;g2b3b57d5dc1_0_441"/>
          <p:cNvSpPr txBox="1"/>
          <p:nvPr/>
        </p:nvSpPr>
        <p:spPr>
          <a:xfrm>
            <a:off x="1307664" y="2699400"/>
            <a:ext cx="17703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000" tIns="37325" rIns="37325" bIns="37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e-DE" sz="1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Bewerbung</a:t>
            </a:r>
            <a:endParaRPr sz="1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2b3b57d5dc1_0_441"/>
          <p:cNvSpPr/>
          <p:nvPr/>
        </p:nvSpPr>
        <p:spPr>
          <a:xfrm>
            <a:off x="3372974" y="2699400"/>
            <a:ext cx="2950500" cy="1459200"/>
          </a:xfrm>
          <a:prstGeom prst="chevron">
            <a:avLst>
              <a:gd name="adj" fmla="val 50000"/>
            </a:avLst>
          </a:prstGeom>
          <a:solidFill>
            <a:srgbClr val="17688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64" name="Google Shape;264;g2b3b57d5dc1_0_441"/>
          <p:cNvSpPr/>
          <p:nvPr/>
        </p:nvSpPr>
        <p:spPr>
          <a:xfrm>
            <a:off x="6028375" y="2699400"/>
            <a:ext cx="2950500" cy="14592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65" name="Google Shape;265;g2b3b57d5dc1_0_441"/>
          <p:cNvSpPr txBox="1"/>
          <p:nvPr/>
        </p:nvSpPr>
        <p:spPr>
          <a:xfrm>
            <a:off x="6618476" y="2699400"/>
            <a:ext cx="19839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000" tIns="37325" rIns="37325" bIns="37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e-DE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Förderphase:</a:t>
            </a:r>
            <a:r>
              <a:rPr lang="de-DE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Konzeptumsetzung</a:t>
            </a: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2b3b57d5dc1_0_4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/>
              <a:t>Ablauf</a:t>
            </a:r>
            <a:endParaRPr/>
          </a:p>
        </p:txBody>
      </p:sp>
      <p:sp>
        <p:nvSpPr>
          <p:cNvPr id="267" name="Google Shape;267;g2b3b57d5dc1_0_4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16</a:t>
            </a:fld>
            <a:endParaRPr/>
          </a:p>
        </p:txBody>
      </p:sp>
      <p:sp>
        <p:nvSpPr>
          <p:cNvPr id="268" name="Google Shape;268;g2b3b57d5dc1_0_441"/>
          <p:cNvSpPr/>
          <p:nvPr/>
        </p:nvSpPr>
        <p:spPr>
          <a:xfrm>
            <a:off x="8708150" y="2699400"/>
            <a:ext cx="2950500" cy="1459200"/>
          </a:xfrm>
          <a:prstGeom prst="chevron">
            <a:avLst>
              <a:gd name="adj" fmla="val 50000"/>
            </a:avLst>
          </a:prstGeom>
          <a:solidFill>
            <a:srgbClr val="91C4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69" name="Google Shape;269;g2b3b57d5dc1_0_441"/>
          <p:cNvSpPr txBox="1"/>
          <p:nvPr/>
        </p:nvSpPr>
        <p:spPr>
          <a:xfrm>
            <a:off x="9166253" y="2699400"/>
            <a:ext cx="21825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000" tIns="37325" rIns="37325" bIns="37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e-DE" sz="1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Abschluss</a:t>
            </a:r>
            <a:endParaRPr sz="1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2b3b57d5dc1_0_441"/>
          <p:cNvSpPr/>
          <p:nvPr/>
        </p:nvSpPr>
        <p:spPr>
          <a:xfrm>
            <a:off x="6028375" y="2699400"/>
            <a:ext cx="2950500" cy="1459200"/>
          </a:xfrm>
          <a:prstGeom prst="chevron">
            <a:avLst>
              <a:gd name="adj" fmla="val 50000"/>
            </a:avLst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" name="Google Shape;186;g2b3b57d5dc1_0_382">
            <a:extLst>
              <a:ext uri="{FF2B5EF4-FFF2-40B4-BE49-F238E27FC236}">
                <a16:creationId xmlns:a16="http://schemas.microsoft.com/office/drawing/2014/main" id="{3B0DFEA2-9EAB-3C5E-F615-6BADFBD2933C}"/>
              </a:ext>
            </a:extLst>
          </p:cNvPr>
          <p:cNvSpPr txBox="1"/>
          <p:nvPr/>
        </p:nvSpPr>
        <p:spPr>
          <a:xfrm>
            <a:off x="4039276" y="2699400"/>
            <a:ext cx="19335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000" tIns="37325" rIns="37325" bIns="37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e-DE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Förderphase:</a:t>
            </a:r>
            <a:endParaRPr sz="1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e-DE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Konzeptentwicklung</a:t>
            </a:r>
            <a:endParaRPr sz="1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g2b3b57d5dc1_0_4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8924"/>
            <a:ext cx="2396970" cy="140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2b3b57d5dc1_0_425"/>
          <p:cNvPicPr preferRelativeResize="0"/>
          <p:nvPr/>
        </p:nvPicPr>
        <p:blipFill rotWithShape="1">
          <a:blip r:embed="rId4">
            <a:alphaModFix/>
          </a:blip>
          <a:srcRect b="15211"/>
          <a:stretch/>
        </p:blipFill>
        <p:spPr>
          <a:xfrm>
            <a:off x="10926833" y="4061596"/>
            <a:ext cx="1265167" cy="279640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2b3b57d5dc1_0_4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de-DE">
                <a:solidFill>
                  <a:srgbClr val="000000"/>
                </a:solidFill>
              </a:rPr>
              <a:t>Förderphase 2: Konzeptumsetzung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8" name="Google Shape;278;g2b3b57d5dc1_0_4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de-DE" dirty="0">
                <a:solidFill>
                  <a:srgbClr val="000000"/>
                </a:solidFill>
              </a:rPr>
              <a:t>Was?</a:t>
            </a:r>
            <a:endParaRPr dirty="0">
              <a:solidFill>
                <a:srgbClr val="000000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</a:pPr>
            <a:r>
              <a:rPr lang="de-DE" dirty="0">
                <a:solidFill>
                  <a:srgbClr val="000000"/>
                </a:solidFill>
              </a:rPr>
              <a:t>Praktische Umsetzung des erstellten Konzepts</a:t>
            </a:r>
            <a:endParaRPr dirty="0">
              <a:solidFill>
                <a:srgbClr val="000000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</a:pPr>
            <a:r>
              <a:rPr lang="de-DE" dirty="0">
                <a:solidFill>
                  <a:srgbClr val="000000"/>
                </a:solidFill>
              </a:rPr>
              <a:t>Ziel: Erprobung neuer Technologien und Tools in der Praxis</a:t>
            </a:r>
            <a:endParaRPr dirty="0">
              <a:solidFill>
                <a:srgbClr val="000000"/>
              </a:solidFill>
            </a:endParaRPr>
          </a:p>
          <a:p>
            <a:pPr marL="228600" lvl="0" indent="-228600">
              <a:buSzPts val="2800"/>
            </a:pPr>
            <a:r>
              <a:rPr lang="de-DE" dirty="0">
                <a:solidFill>
                  <a:srgbClr val="000000"/>
                </a:solidFill>
              </a:rPr>
              <a:t>Wann?</a:t>
            </a:r>
          </a:p>
          <a:p>
            <a:pPr marL="685800" lvl="1" indent="-228600">
              <a:spcBef>
                <a:spcPts val="1000"/>
              </a:spcBef>
              <a:buClr>
                <a:srgbClr val="000000"/>
              </a:buClr>
            </a:pPr>
            <a:r>
              <a:rPr lang="de-DE" dirty="0">
                <a:solidFill>
                  <a:srgbClr val="000000"/>
                </a:solidFill>
              </a:rPr>
              <a:t>Ab Februar 2025 bis Juni 2026</a:t>
            </a:r>
          </a:p>
          <a:p>
            <a:pPr marL="457200" lvl="1" indent="0">
              <a:spcBef>
                <a:spcPts val="1000"/>
              </a:spcBef>
              <a:buClr>
                <a:srgbClr val="000000"/>
              </a:buClr>
              <a:buNone/>
            </a:pPr>
            <a:endParaRPr lang="de-DE"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de-DE" dirty="0">
                <a:solidFill>
                  <a:srgbClr val="000000"/>
                </a:solidFill>
              </a:rPr>
              <a:t>Womit?</a:t>
            </a:r>
            <a:endParaRPr dirty="0">
              <a:solidFill>
                <a:srgbClr val="000000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</a:pPr>
            <a:r>
              <a:rPr lang="de-DE" dirty="0">
                <a:solidFill>
                  <a:srgbClr val="000000"/>
                </a:solidFill>
              </a:rPr>
              <a:t>Förderhöhe: max. € 15.000 pro Schule</a:t>
            </a:r>
            <a:endParaRPr dirty="0">
              <a:solidFill>
                <a:srgbClr val="000000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</a:pPr>
            <a:r>
              <a:rPr lang="de-DE" dirty="0">
                <a:solidFill>
                  <a:srgbClr val="000000"/>
                </a:solidFill>
              </a:rPr>
              <a:t>90% zu Beginn der Konzeptumsetzung, 10% nach Abgabe des Endberichts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79" name="Google Shape;279;g2b3b57d5dc1_0_4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b3b57d5dc1_0_471"/>
          <p:cNvSpPr/>
          <p:nvPr/>
        </p:nvSpPr>
        <p:spPr>
          <a:xfrm>
            <a:off x="717575" y="2699400"/>
            <a:ext cx="2950500" cy="1459200"/>
          </a:xfrm>
          <a:prstGeom prst="chevron">
            <a:avLst>
              <a:gd name="adj" fmla="val 50000"/>
            </a:avLst>
          </a:prstGeom>
          <a:solidFill>
            <a:srgbClr val="7BC5B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85" name="Google Shape;285;g2b3b57d5dc1_0_471"/>
          <p:cNvSpPr txBox="1"/>
          <p:nvPr/>
        </p:nvSpPr>
        <p:spPr>
          <a:xfrm>
            <a:off x="1307664" y="2699400"/>
            <a:ext cx="17703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000" tIns="37325" rIns="37325" bIns="37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e-DE" sz="1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Bewerbung</a:t>
            </a:r>
            <a:endParaRPr sz="1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2b3b57d5dc1_0_471"/>
          <p:cNvSpPr/>
          <p:nvPr/>
        </p:nvSpPr>
        <p:spPr>
          <a:xfrm>
            <a:off x="3372974" y="2699400"/>
            <a:ext cx="2950500" cy="1459200"/>
          </a:xfrm>
          <a:prstGeom prst="chevron">
            <a:avLst>
              <a:gd name="adj" fmla="val 50000"/>
            </a:avLst>
          </a:prstGeom>
          <a:solidFill>
            <a:srgbClr val="17688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88" name="Google Shape;288;g2b3b57d5dc1_0_471"/>
          <p:cNvSpPr/>
          <p:nvPr/>
        </p:nvSpPr>
        <p:spPr>
          <a:xfrm>
            <a:off x="6028375" y="2699400"/>
            <a:ext cx="2950500" cy="14592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89" name="Google Shape;289;g2b3b57d5dc1_0_471"/>
          <p:cNvSpPr txBox="1"/>
          <p:nvPr/>
        </p:nvSpPr>
        <p:spPr>
          <a:xfrm>
            <a:off x="6618476" y="2699400"/>
            <a:ext cx="19839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000" tIns="37325" rIns="37325" bIns="37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e-DE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Förderphase:</a:t>
            </a:r>
            <a:r>
              <a:rPr lang="de-DE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Konzeptumsetzung</a:t>
            </a: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2b3b57d5dc1_0_4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/>
              <a:t>Ablauf</a:t>
            </a:r>
            <a:endParaRPr/>
          </a:p>
        </p:txBody>
      </p:sp>
      <p:sp>
        <p:nvSpPr>
          <p:cNvPr id="291" name="Google Shape;291;g2b3b57d5dc1_0_4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  <p:sp>
        <p:nvSpPr>
          <p:cNvPr id="292" name="Google Shape;292;g2b3b57d5dc1_0_471"/>
          <p:cNvSpPr/>
          <p:nvPr/>
        </p:nvSpPr>
        <p:spPr>
          <a:xfrm>
            <a:off x="8708150" y="2699400"/>
            <a:ext cx="2950500" cy="1459200"/>
          </a:xfrm>
          <a:prstGeom prst="chevron">
            <a:avLst>
              <a:gd name="adj" fmla="val 50000"/>
            </a:avLst>
          </a:prstGeom>
          <a:solidFill>
            <a:srgbClr val="91C4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93" name="Google Shape;293;g2b3b57d5dc1_0_471"/>
          <p:cNvSpPr txBox="1"/>
          <p:nvPr/>
        </p:nvSpPr>
        <p:spPr>
          <a:xfrm>
            <a:off x="9166253" y="2699400"/>
            <a:ext cx="21825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000" tIns="37325" rIns="37325" bIns="37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e-DE" sz="1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Abschluss</a:t>
            </a:r>
            <a:endParaRPr sz="1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2b3b57d5dc1_0_471"/>
          <p:cNvSpPr/>
          <p:nvPr/>
        </p:nvSpPr>
        <p:spPr>
          <a:xfrm>
            <a:off x="8708150" y="2699400"/>
            <a:ext cx="2950500" cy="1459200"/>
          </a:xfrm>
          <a:prstGeom prst="chevron">
            <a:avLst>
              <a:gd name="adj" fmla="val 50000"/>
            </a:avLst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" name="Google Shape;186;g2b3b57d5dc1_0_382">
            <a:extLst>
              <a:ext uri="{FF2B5EF4-FFF2-40B4-BE49-F238E27FC236}">
                <a16:creationId xmlns:a16="http://schemas.microsoft.com/office/drawing/2014/main" id="{EEA4D56F-FF5F-3D7E-552D-E6E5161C72EA}"/>
              </a:ext>
            </a:extLst>
          </p:cNvPr>
          <p:cNvSpPr txBox="1"/>
          <p:nvPr/>
        </p:nvSpPr>
        <p:spPr>
          <a:xfrm>
            <a:off x="4039276" y="2699400"/>
            <a:ext cx="19335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000" tIns="37325" rIns="37325" bIns="37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e-DE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Förderphase:</a:t>
            </a:r>
            <a:endParaRPr sz="1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e-DE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Konzeptentwicklung</a:t>
            </a:r>
            <a:endParaRPr sz="1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g2b3b57d5dc1_0_4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8924"/>
            <a:ext cx="2396970" cy="140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2b3b57d5dc1_0_433"/>
          <p:cNvPicPr preferRelativeResize="0"/>
          <p:nvPr/>
        </p:nvPicPr>
        <p:blipFill rotWithShape="1">
          <a:blip r:embed="rId4">
            <a:alphaModFix/>
          </a:blip>
          <a:srcRect b="15211"/>
          <a:stretch/>
        </p:blipFill>
        <p:spPr>
          <a:xfrm>
            <a:off x="10926833" y="4061596"/>
            <a:ext cx="1265167" cy="279640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2b3b57d5dc1_0_4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de-DE">
                <a:solidFill>
                  <a:srgbClr val="000000"/>
                </a:solidFill>
              </a:rPr>
              <a:t>Abschluss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02" name="Google Shape;302;g2b3b57d5dc1_0_4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de-DE" dirty="0">
                <a:solidFill>
                  <a:srgbClr val="000000"/>
                </a:solidFill>
              </a:rPr>
              <a:t>Abgabe der Endberichte: Juli 2026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de-DE" dirty="0">
                <a:solidFill>
                  <a:srgbClr val="000000"/>
                </a:solidFill>
              </a:rPr>
              <a:t>Abschlussveranstaltung: September 2026</a:t>
            </a:r>
            <a:endParaRPr dirty="0">
              <a:solidFill>
                <a:srgbClr val="000000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</a:pPr>
            <a:r>
              <a:rPr lang="de-DE" dirty="0">
                <a:solidFill>
                  <a:srgbClr val="000000"/>
                </a:solidFill>
              </a:rPr>
              <a:t>Best-Practice-Beispiele</a:t>
            </a:r>
            <a:endParaRPr dirty="0">
              <a:solidFill>
                <a:srgbClr val="000000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</a:pPr>
            <a:r>
              <a:rPr lang="de-DE" dirty="0">
                <a:solidFill>
                  <a:srgbClr val="000000"/>
                </a:solidFill>
              </a:rPr>
              <a:t>Ergebnisse der Praxistests</a:t>
            </a:r>
            <a:endParaRPr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de-DE" dirty="0">
                <a:solidFill>
                  <a:srgbClr val="000000"/>
                </a:solidFill>
              </a:rPr>
              <a:t>Abschlusspublikation der Ergebnisse: Ende 2026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03" name="Google Shape;303;g2b3b57d5dc1_0_4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2b2b02b6a38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8424909" y="4742735"/>
            <a:ext cx="3767090" cy="21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2b2b02b6a38_0_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/>
              <a:t>Agenda</a:t>
            </a:r>
            <a:endParaRPr/>
          </a:p>
        </p:txBody>
      </p:sp>
      <p:sp>
        <p:nvSpPr>
          <p:cNvPr id="104" name="Google Shape;104;g2b2b02b6a38_0_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921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de-DE" dirty="0"/>
              <a:t>Vorstellung: Die Innovationsstiftung für Bildung</a:t>
            </a:r>
            <a:endParaRPr dirty="0"/>
          </a:p>
          <a:p>
            <a:pPr marL="228600" lvl="0" indent="-2921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de-DE" dirty="0"/>
              <a:t>Das Förderprogramm </a:t>
            </a:r>
            <a:r>
              <a:rPr lang="de-DE" i="1" dirty="0"/>
              <a:t>Embracing Technology</a:t>
            </a:r>
          </a:p>
          <a:p>
            <a:pPr marL="685800" lvl="1" indent="-292100" algn="l" rtl="0">
              <a:spcBef>
                <a:spcPts val="500"/>
              </a:spcBef>
              <a:spcAft>
                <a:spcPts val="0"/>
              </a:spcAft>
              <a:buSzPct val="75000"/>
              <a:buChar char="−"/>
            </a:pPr>
            <a:r>
              <a:rPr lang="de-DE" dirty="0"/>
              <a:t>Ziel</a:t>
            </a:r>
          </a:p>
          <a:p>
            <a:pPr marL="685800" lvl="1" indent="-292100" algn="l" rtl="0">
              <a:spcBef>
                <a:spcPts val="500"/>
              </a:spcBef>
              <a:spcAft>
                <a:spcPts val="0"/>
              </a:spcAft>
              <a:buSzPct val="75000"/>
              <a:buChar char="−"/>
            </a:pPr>
            <a:r>
              <a:rPr lang="de-DE" dirty="0"/>
              <a:t>Ablauf</a:t>
            </a:r>
            <a:endParaRPr dirty="0"/>
          </a:p>
          <a:p>
            <a:pPr marL="1143000" lvl="2" indent="-292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▪"/>
            </a:pPr>
            <a:r>
              <a:rPr lang="de-DE" dirty="0"/>
              <a:t>Bewerbungsprozess</a:t>
            </a:r>
            <a:endParaRPr dirty="0"/>
          </a:p>
          <a:p>
            <a:pPr marL="1143000" lvl="2" indent="-292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▪"/>
            </a:pPr>
            <a:r>
              <a:rPr lang="de-DE" dirty="0"/>
              <a:t>Förderzeitraum</a:t>
            </a:r>
          </a:p>
          <a:p>
            <a:pPr marL="1143000" lvl="2" indent="-292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▪"/>
            </a:pPr>
            <a:r>
              <a:rPr lang="de-DE" dirty="0"/>
              <a:t>Abschluss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−"/>
            </a:pPr>
            <a:r>
              <a:rPr lang="de-DE" dirty="0"/>
              <a:t>Fördermittel</a:t>
            </a:r>
            <a:endParaRPr dirty="0"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de-DE" dirty="0"/>
              <a:t>Landkarte der Bildungsinnovationen</a:t>
            </a:r>
            <a:endParaRPr dirty="0"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de-DE" dirty="0"/>
              <a:t>Zeitleiste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b3b57d5dc1_0_571"/>
          <p:cNvSpPr/>
          <p:nvPr/>
        </p:nvSpPr>
        <p:spPr>
          <a:xfrm>
            <a:off x="-1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2b3b57d5dc1_0_571"/>
          <p:cNvSpPr/>
          <p:nvPr/>
        </p:nvSpPr>
        <p:spPr>
          <a:xfrm>
            <a:off x="0" y="0"/>
            <a:ext cx="70671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2b3b57d5dc1_0_5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g2b3b57d5dc1_0_5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365657" cy="4505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2b3b57d5dc1_0_5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6374166" y="3594142"/>
            <a:ext cx="5817833" cy="325849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2b3b57d5dc1_0_571"/>
          <p:cNvSpPr txBox="1">
            <a:spLocks noGrp="1"/>
          </p:cNvSpPr>
          <p:nvPr>
            <p:ph type="title"/>
          </p:nvPr>
        </p:nvSpPr>
        <p:spPr>
          <a:xfrm>
            <a:off x="1124592" y="3819568"/>
            <a:ext cx="9812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de-DE">
                <a:solidFill>
                  <a:srgbClr val="000000"/>
                </a:solidFill>
              </a:rPr>
              <a:t>Fragen zum Ablauf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14" name="Google Shape;314;g2b3b57d5dc1_0_571"/>
          <p:cNvPicPr preferRelativeResize="0"/>
          <p:nvPr/>
        </p:nvPicPr>
        <p:blipFill rotWithShape="1">
          <a:blip r:embed="rId5">
            <a:alphaModFix/>
          </a:blip>
          <a:srcRect l="2986" r="56601"/>
          <a:stretch/>
        </p:blipFill>
        <p:spPr>
          <a:xfrm>
            <a:off x="4461974" y="1089075"/>
            <a:ext cx="3268049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g2b3b57d5dc1_0_5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8924"/>
            <a:ext cx="2396970" cy="140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2b3b57d5dc1_0_504"/>
          <p:cNvPicPr preferRelativeResize="0"/>
          <p:nvPr/>
        </p:nvPicPr>
        <p:blipFill rotWithShape="1">
          <a:blip r:embed="rId4">
            <a:alphaModFix/>
          </a:blip>
          <a:srcRect b="15211"/>
          <a:stretch/>
        </p:blipFill>
        <p:spPr>
          <a:xfrm>
            <a:off x="10926833" y="4061596"/>
            <a:ext cx="1265167" cy="2796404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2b3b57d5dc1_0_5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de-DE">
                <a:solidFill>
                  <a:srgbClr val="000000"/>
                </a:solidFill>
              </a:rPr>
              <a:t>Förderungsgegenstand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22" name="Google Shape;322;g2b3b57d5dc1_0_5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744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de-DE" dirty="0">
                <a:solidFill>
                  <a:srgbClr val="000000"/>
                </a:solidFill>
              </a:rPr>
              <a:t>Phase 1 Konzeptentwicklung:</a:t>
            </a:r>
            <a:endParaRPr dirty="0">
              <a:solidFill>
                <a:srgbClr val="000000"/>
              </a:solidFill>
            </a:endParaRPr>
          </a:p>
          <a:p>
            <a:pPr marL="685800" lvl="1" indent="-22860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</a:pPr>
            <a:r>
              <a:rPr lang="de-DE" sz="2200" dirty="0">
                <a:solidFill>
                  <a:srgbClr val="000000"/>
                </a:solidFill>
              </a:rPr>
              <a:t>Bereitstellung der Expert*innen: Workshops (im Ausmaß von 10 Unterrichtseinheiten) </a:t>
            </a:r>
            <a:endParaRPr sz="2200"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de-DE" dirty="0">
                <a:solidFill>
                  <a:srgbClr val="000000"/>
                </a:solidFill>
              </a:rPr>
              <a:t>Phase 2 Konzeptumsetzung:</a:t>
            </a:r>
            <a:endParaRPr dirty="0">
              <a:solidFill>
                <a:srgbClr val="000000"/>
              </a:solidFill>
            </a:endParaRPr>
          </a:p>
          <a:p>
            <a:pPr marL="685800" lvl="1" indent="-22860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</a:pPr>
            <a:r>
              <a:rPr lang="de-DE" sz="2200" dirty="0">
                <a:solidFill>
                  <a:srgbClr val="000000"/>
                </a:solidFill>
              </a:rPr>
              <a:t>Max. € 15.000 pro Schule</a:t>
            </a:r>
            <a:endParaRPr sz="2200" dirty="0">
              <a:solidFill>
                <a:srgbClr val="000000"/>
              </a:solidFill>
            </a:endParaRPr>
          </a:p>
          <a:p>
            <a:pPr marL="685800" lvl="1" indent="-22860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</a:pPr>
            <a:r>
              <a:rPr lang="de-DE" sz="2200" dirty="0">
                <a:solidFill>
                  <a:srgbClr val="000000"/>
                </a:solidFill>
              </a:rPr>
              <a:t>Neue Technologien (Lernsoftware), </a:t>
            </a:r>
            <a:r>
              <a:rPr lang="de-DE" sz="2200" dirty="0" err="1">
                <a:solidFill>
                  <a:srgbClr val="000000"/>
                </a:solidFill>
              </a:rPr>
              <a:t>edTech</a:t>
            </a:r>
            <a:r>
              <a:rPr lang="de-DE" sz="2200" dirty="0">
                <a:solidFill>
                  <a:srgbClr val="000000"/>
                </a:solidFill>
              </a:rPr>
              <a:t>-Tools, Lernplattformen, Lern-Apps</a:t>
            </a:r>
            <a:endParaRPr sz="2200" dirty="0">
              <a:solidFill>
                <a:srgbClr val="000000"/>
              </a:solidFill>
            </a:endParaRPr>
          </a:p>
          <a:p>
            <a:pPr marL="685800" lvl="1" indent="-22860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</a:pPr>
            <a:r>
              <a:rPr lang="de-DE" sz="2200" dirty="0">
                <a:solidFill>
                  <a:srgbClr val="000000"/>
                </a:solidFill>
              </a:rPr>
              <a:t>Noch nicht breitflächig genutzt</a:t>
            </a:r>
            <a:endParaRPr sz="2200" dirty="0">
              <a:solidFill>
                <a:srgbClr val="000000"/>
              </a:solidFill>
            </a:endParaRPr>
          </a:p>
          <a:p>
            <a:pPr marL="685800" lvl="1" indent="-22860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</a:pPr>
            <a:r>
              <a:rPr lang="de-DE" sz="2200" dirty="0">
                <a:solidFill>
                  <a:srgbClr val="000000"/>
                </a:solidFill>
              </a:rPr>
              <a:t>Aus min. 2 der folgenden 4 Kategorien:</a:t>
            </a:r>
            <a:endParaRPr sz="2200" dirty="0">
              <a:solidFill>
                <a:srgbClr val="000000"/>
              </a:solidFill>
            </a:endParaRPr>
          </a:p>
          <a:p>
            <a:pPr marL="11430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de-DE" dirty="0">
                <a:solidFill>
                  <a:srgbClr val="000000"/>
                </a:solidFill>
              </a:rPr>
              <a:t>Unterrichtsplanung und -vorbereitung</a:t>
            </a:r>
            <a:endParaRPr dirty="0">
              <a:solidFill>
                <a:srgbClr val="000000"/>
              </a:solidFill>
            </a:endParaRPr>
          </a:p>
          <a:p>
            <a:pPr marL="11430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de-DE" dirty="0">
                <a:solidFill>
                  <a:srgbClr val="000000"/>
                </a:solidFill>
              </a:rPr>
              <a:t>Feedback, Korrektur und Unterrichtsnachbereitung</a:t>
            </a:r>
            <a:endParaRPr dirty="0">
              <a:solidFill>
                <a:srgbClr val="000000"/>
              </a:solidFill>
            </a:endParaRPr>
          </a:p>
          <a:p>
            <a:pPr marL="11430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de-DE" dirty="0">
                <a:solidFill>
                  <a:srgbClr val="000000"/>
                </a:solidFill>
              </a:rPr>
              <a:t>Einsatz im Unterricht (fachspezifisch oder fachübergreifend)</a:t>
            </a:r>
            <a:endParaRPr dirty="0">
              <a:solidFill>
                <a:srgbClr val="000000"/>
              </a:solidFill>
            </a:endParaRPr>
          </a:p>
          <a:p>
            <a:pPr marL="11430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de-DE" dirty="0">
                <a:solidFill>
                  <a:srgbClr val="000000"/>
                </a:solidFill>
              </a:rPr>
              <a:t>Verwaltung von Schüler*innen, Klassen, Noten, Lernplattformen, Kommunikation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23" name="Google Shape;323;g2b3b57d5dc1_0_5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g2b3b57d5dc1_0_5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8924"/>
            <a:ext cx="2396970" cy="140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2b3b57d5dc1_0_522"/>
          <p:cNvPicPr preferRelativeResize="0"/>
          <p:nvPr/>
        </p:nvPicPr>
        <p:blipFill rotWithShape="1">
          <a:blip r:embed="rId4">
            <a:alphaModFix/>
          </a:blip>
          <a:srcRect b="15211"/>
          <a:stretch/>
        </p:blipFill>
        <p:spPr>
          <a:xfrm>
            <a:off x="10926833" y="4061596"/>
            <a:ext cx="1265167" cy="279640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2b3b57d5dc1_0_5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de-DE">
                <a:solidFill>
                  <a:srgbClr val="000000"/>
                </a:solidFill>
              </a:rPr>
              <a:t>Förderbare Kosten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31" name="Google Shape;331;g2b3b57d5dc1_0_5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de-DE" dirty="0">
                <a:solidFill>
                  <a:srgbClr val="000000"/>
                </a:solidFill>
              </a:rPr>
              <a:t>Material- und Sachkosten</a:t>
            </a:r>
            <a:endParaRPr dirty="0">
              <a:solidFill>
                <a:srgbClr val="000000"/>
              </a:solidFill>
            </a:endParaRPr>
          </a:p>
          <a:p>
            <a:pPr marL="685800" lvl="1" indent="-228600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</a:pPr>
            <a:r>
              <a:rPr lang="de-DE" dirty="0">
                <a:solidFill>
                  <a:srgbClr val="000000"/>
                </a:solidFill>
              </a:rPr>
              <a:t>Lizenzgebühren für Lernsoftware</a:t>
            </a:r>
            <a:endParaRPr dirty="0">
              <a:solidFill>
                <a:srgbClr val="000000"/>
              </a:solidFill>
            </a:endParaRPr>
          </a:p>
          <a:p>
            <a:pPr marL="685800" lvl="1" indent="-228600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</a:pPr>
            <a:r>
              <a:rPr lang="de-DE" dirty="0">
                <a:solidFill>
                  <a:srgbClr val="000000"/>
                </a:solidFill>
              </a:rPr>
              <a:t>Dienstleistungen Dritter (z.B. IT-Expert*innen, Schulcoaching)</a:t>
            </a:r>
            <a:endParaRPr dirty="0">
              <a:solidFill>
                <a:srgbClr val="000000"/>
              </a:solidFill>
            </a:endParaRPr>
          </a:p>
          <a:p>
            <a:pPr marL="685800" lvl="1" indent="-228600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</a:pPr>
            <a:r>
              <a:rPr lang="de-DE" dirty="0">
                <a:solidFill>
                  <a:srgbClr val="000000"/>
                </a:solidFill>
              </a:rPr>
              <a:t>Sachkosten (z.B. Verbrauchsmaterial für 3D-Drucker)</a:t>
            </a:r>
            <a:endParaRPr dirty="0">
              <a:solidFill>
                <a:srgbClr val="000000"/>
              </a:solidFill>
            </a:endParaRPr>
          </a:p>
          <a:p>
            <a:pPr marL="685800" lvl="1" indent="-228600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</a:pPr>
            <a:r>
              <a:rPr lang="de-DE" dirty="0">
                <a:solidFill>
                  <a:srgbClr val="000000"/>
                </a:solidFill>
              </a:rPr>
              <a:t>Reisekosten für projektbezogene Veranstaltungen</a:t>
            </a:r>
            <a:endParaRPr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de-DE" u="sng" dirty="0">
                <a:solidFill>
                  <a:srgbClr val="000000"/>
                </a:solidFill>
              </a:rPr>
              <a:t>Nicht</a:t>
            </a:r>
            <a:r>
              <a:rPr lang="de-DE" dirty="0">
                <a:solidFill>
                  <a:srgbClr val="000000"/>
                </a:solidFill>
              </a:rPr>
              <a:t> förderbar:</a:t>
            </a:r>
            <a:endParaRPr dirty="0">
              <a:solidFill>
                <a:srgbClr val="00000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</a:pPr>
            <a:r>
              <a:rPr lang="de-DE" dirty="0">
                <a:solidFill>
                  <a:srgbClr val="000000"/>
                </a:solidFill>
              </a:rPr>
              <a:t>Anlagegüter (z.B. Computer, Drucker und ähnliche Hardware)</a:t>
            </a:r>
            <a:endParaRPr dirty="0">
              <a:solidFill>
                <a:srgbClr val="00000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</a:pPr>
            <a:r>
              <a:rPr lang="de-DE" dirty="0">
                <a:solidFill>
                  <a:srgbClr val="000000"/>
                </a:solidFill>
              </a:rPr>
              <a:t>Instandhaltungskosten</a:t>
            </a:r>
            <a:endParaRPr dirty="0">
              <a:solidFill>
                <a:srgbClr val="00000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</a:pPr>
            <a:r>
              <a:rPr lang="de-DE" dirty="0">
                <a:solidFill>
                  <a:srgbClr val="000000"/>
                </a:solidFill>
              </a:rPr>
              <a:t>Overheadkosten (z.B. Kosten für Lehrkräfte zur Projektkoordination)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000000"/>
                </a:solidFill>
              </a:rPr>
              <a:t>→ Details siehe </a:t>
            </a:r>
            <a:r>
              <a:rPr lang="de-DE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Richtlinien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32" name="Google Shape;332;g2b3b57d5dc1_0_5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b3b57d5dc1_0_581"/>
          <p:cNvSpPr/>
          <p:nvPr/>
        </p:nvSpPr>
        <p:spPr>
          <a:xfrm>
            <a:off x="-1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2b3b57d5dc1_0_581"/>
          <p:cNvSpPr/>
          <p:nvPr/>
        </p:nvSpPr>
        <p:spPr>
          <a:xfrm>
            <a:off x="0" y="0"/>
            <a:ext cx="70671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2b3b57d5dc1_0_5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g2b3b57d5dc1_0_5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365657" cy="4505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2b3b57d5dc1_0_5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6374166" y="3594142"/>
            <a:ext cx="5817833" cy="325849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2b3b57d5dc1_0_581"/>
          <p:cNvSpPr txBox="1">
            <a:spLocks noGrp="1"/>
          </p:cNvSpPr>
          <p:nvPr>
            <p:ph type="title"/>
          </p:nvPr>
        </p:nvSpPr>
        <p:spPr>
          <a:xfrm>
            <a:off x="1124592" y="3819568"/>
            <a:ext cx="9812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de-DE">
                <a:solidFill>
                  <a:srgbClr val="000000"/>
                </a:solidFill>
              </a:rPr>
              <a:t>Fragen zur Förderung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43" name="Google Shape;343;g2b3b57d5dc1_0_581"/>
          <p:cNvPicPr preferRelativeResize="0"/>
          <p:nvPr/>
        </p:nvPicPr>
        <p:blipFill rotWithShape="1">
          <a:blip r:embed="rId5">
            <a:alphaModFix/>
          </a:blip>
          <a:srcRect l="2986" r="56601"/>
          <a:stretch/>
        </p:blipFill>
        <p:spPr>
          <a:xfrm>
            <a:off x="4461974" y="1089075"/>
            <a:ext cx="3268049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g2b3b57d5dc1_0_6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8924"/>
            <a:ext cx="2396970" cy="140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2b3b57d5dc1_0_601"/>
          <p:cNvPicPr preferRelativeResize="0"/>
          <p:nvPr/>
        </p:nvPicPr>
        <p:blipFill rotWithShape="1">
          <a:blip r:embed="rId4">
            <a:alphaModFix/>
          </a:blip>
          <a:srcRect b="15211"/>
          <a:stretch/>
        </p:blipFill>
        <p:spPr>
          <a:xfrm>
            <a:off x="10926833" y="4061596"/>
            <a:ext cx="1265167" cy="2796404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2b3b57d5dc1_0_6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de-DE">
                <a:solidFill>
                  <a:srgbClr val="000000"/>
                </a:solidFill>
              </a:rPr>
              <a:t>Landkarte der Bildungsinnovationen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51" name="Google Shape;351;g2b3b57d5dc1_0_60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799618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de-DE" dirty="0"/>
              <a:t>Datenbank innovativer Bildungsprojekte und ausgezeichneter Schulen</a:t>
            </a:r>
            <a:endParaRPr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de-DE" dirty="0">
                <a:solidFill>
                  <a:srgbClr val="000000"/>
                </a:solidFill>
              </a:rPr>
              <a:t> Inspiration für neue Tools und Technologien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000000"/>
                </a:solidFill>
              </a:rPr>
              <a:t>→ </a:t>
            </a:r>
            <a:r>
              <a:rPr lang="de-DE" u="sng" dirty="0">
                <a:solidFill>
                  <a:schemeClr val="hlink"/>
                </a:solidFill>
                <a:hlinkClick r:id="rId5"/>
              </a:rPr>
              <a:t>isb-bildungsexpo.at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52" name="Google Shape;352;g2b3b57d5dc1_0_6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24</a:t>
            </a:fld>
            <a:endParaRPr/>
          </a:p>
        </p:txBody>
      </p:sp>
      <p:pic>
        <p:nvPicPr>
          <p:cNvPr id="353" name="Google Shape;353;g2b3b57d5dc1_0_6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28925" y="2239088"/>
            <a:ext cx="633412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b3b57d5dc1_0_530"/>
          <p:cNvSpPr/>
          <p:nvPr/>
        </p:nvSpPr>
        <p:spPr>
          <a:xfrm>
            <a:off x="9191575" y="1814275"/>
            <a:ext cx="1728000" cy="215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2b3b57d5dc1_0_530"/>
          <p:cNvSpPr/>
          <p:nvPr/>
        </p:nvSpPr>
        <p:spPr>
          <a:xfrm>
            <a:off x="4295575" y="1814325"/>
            <a:ext cx="4896000" cy="215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g2b3b57d5dc1_0_530"/>
          <p:cNvSpPr/>
          <p:nvPr/>
        </p:nvSpPr>
        <p:spPr>
          <a:xfrm>
            <a:off x="2855575" y="1814275"/>
            <a:ext cx="1152000" cy="215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g2b3b57d5dc1_0_530"/>
          <p:cNvSpPr/>
          <p:nvPr/>
        </p:nvSpPr>
        <p:spPr>
          <a:xfrm>
            <a:off x="1542125" y="1814375"/>
            <a:ext cx="720000" cy="2156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2b3b57d5dc1_0_5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/>
              <a:t>Zeitleiste</a:t>
            </a:r>
            <a:endParaRPr/>
          </a:p>
        </p:txBody>
      </p:sp>
      <p:sp>
        <p:nvSpPr>
          <p:cNvPr id="363" name="Google Shape;363;g2b3b57d5dc1_0_5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25</a:t>
            </a:fld>
            <a:endParaRPr/>
          </a:p>
        </p:txBody>
      </p:sp>
      <p:sp>
        <p:nvSpPr>
          <p:cNvPr id="364" name="Google Shape;364;g2b3b57d5dc1_0_530"/>
          <p:cNvSpPr txBox="1"/>
          <p:nvPr/>
        </p:nvSpPr>
        <p:spPr>
          <a:xfrm>
            <a:off x="1035725" y="4395300"/>
            <a:ext cx="10242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April 2024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2b3b57d5dc1_0_530"/>
          <p:cNvSpPr txBox="1"/>
          <p:nvPr/>
        </p:nvSpPr>
        <p:spPr>
          <a:xfrm>
            <a:off x="1495625" y="5016075"/>
            <a:ext cx="15216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Juni 2024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Bekanntgabe der Auswahlergebnisse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g2b3b57d5dc1_0_530"/>
          <p:cNvSpPr txBox="1"/>
          <p:nvPr/>
        </p:nvSpPr>
        <p:spPr>
          <a:xfrm>
            <a:off x="2214722" y="4337875"/>
            <a:ext cx="12906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September 2024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2b3b57d5dc1_0_530"/>
          <p:cNvSpPr txBox="1"/>
          <p:nvPr/>
        </p:nvSpPr>
        <p:spPr>
          <a:xfrm>
            <a:off x="2820925" y="5071750"/>
            <a:ext cx="237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Dezember 2024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Einreichung des Förderantrags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2b3b57d5dc1_0_530"/>
          <p:cNvSpPr txBox="1"/>
          <p:nvPr/>
        </p:nvSpPr>
        <p:spPr>
          <a:xfrm>
            <a:off x="4007575" y="4337863"/>
            <a:ext cx="11211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Februar 2025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2b3b57d5dc1_0_530"/>
          <p:cNvSpPr txBox="1"/>
          <p:nvPr/>
        </p:nvSpPr>
        <p:spPr>
          <a:xfrm>
            <a:off x="8302975" y="5019825"/>
            <a:ext cx="177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Juni 2026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Endbericht der Schulen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2b3b57d5dc1_0_530"/>
          <p:cNvSpPr txBox="1"/>
          <p:nvPr/>
        </p:nvSpPr>
        <p:spPr>
          <a:xfrm>
            <a:off x="10077750" y="4312700"/>
            <a:ext cx="1696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Ende 2026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Abschlusspublikation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2b3b57d5dc1_0_530"/>
          <p:cNvSpPr/>
          <p:nvPr/>
        </p:nvSpPr>
        <p:spPr>
          <a:xfrm>
            <a:off x="966125" y="1814425"/>
            <a:ext cx="576000" cy="2156400"/>
          </a:xfrm>
          <a:prstGeom prst="rect">
            <a:avLst/>
          </a:prstGeom>
          <a:solidFill>
            <a:srgbClr val="7BC5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2" name="Google Shape;372;g2b3b57d5dc1_0_530"/>
          <p:cNvCxnSpPr/>
          <p:nvPr/>
        </p:nvCxnSpPr>
        <p:spPr>
          <a:xfrm>
            <a:off x="968100" y="3955200"/>
            <a:ext cx="10618500" cy="0"/>
          </a:xfrm>
          <a:prstGeom prst="straightConnector1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3" name="Google Shape;373;g2b3b57d5dc1_0_530"/>
          <p:cNvSpPr txBox="1"/>
          <p:nvPr/>
        </p:nvSpPr>
        <p:spPr>
          <a:xfrm rot="-5399374">
            <a:off x="430625" y="2757300"/>
            <a:ext cx="16470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Bewerbung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2b3b57d5dc1_0_530"/>
          <p:cNvSpPr/>
          <p:nvPr/>
        </p:nvSpPr>
        <p:spPr>
          <a:xfrm>
            <a:off x="2262125" y="2302125"/>
            <a:ext cx="576000" cy="16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2b3b57d5dc1_0_530"/>
          <p:cNvSpPr/>
          <p:nvPr/>
        </p:nvSpPr>
        <p:spPr>
          <a:xfrm>
            <a:off x="4007563" y="2302125"/>
            <a:ext cx="288000" cy="16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2b3b57d5dc1_0_530"/>
          <p:cNvSpPr txBox="1"/>
          <p:nvPr/>
        </p:nvSpPr>
        <p:spPr>
          <a:xfrm rot="-5399382">
            <a:off x="945526" y="2627844"/>
            <a:ext cx="1760813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Auswahlprozess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g2b3b57d5dc1_0_530"/>
          <p:cNvSpPr txBox="1"/>
          <p:nvPr/>
        </p:nvSpPr>
        <p:spPr>
          <a:xfrm rot="-5399477">
            <a:off x="2326897" y="2601402"/>
            <a:ext cx="2191938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Phase:</a:t>
            </a:r>
            <a:br>
              <a:rPr lang="de-DE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Konzeptentwicklung*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g2b3b57d5dc1_0_530"/>
          <p:cNvSpPr txBox="1"/>
          <p:nvPr/>
        </p:nvSpPr>
        <p:spPr>
          <a:xfrm rot="481">
            <a:off x="5735575" y="2609075"/>
            <a:ext cx="21459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Phase:</a:t>
            </a:r>
            <a:b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Konzeptumsetzung*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2b3b57d5dc1_0_530"/>
          <p:cNvSpPr txBox="1"/>
          <p:nvPr/>
        </p:nvSpPr>
        <p:spPr>
          <a:xfrm rot="540">
            <a:off x="9129900" y="2673950"/>
            <a:ext cx="19083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Abschluss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0" name="Google Shape;380;g2b3b57d5dc1_0_530"/>
          <p:cNvCxnSpPr/>
          <p:nvPr/>
        </p:nvCxnSpPr>
        <p:spPr>
          <a:xfrm>
            <a:off x="1547825" y="3958850"/>
            <a:ext cx="0" cy="3846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1" name="Google Shape;381;g2b3b57d5dc1_0_530"/>
          <p:cNvCxnSpPr/>
          <p:nvPr/>
        </p:nvCxnSpPr>
        <p:spPr>
          <a:xfrm>
            <a:off x="2256425" y="3958850"/>
            <a:ext cx="0" cy="10728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2" name="Google Shape;382;g2b3b57d5dc1_0_530"/>
          <p:cNvCxnSpPr/>
          <p:nvPr/>
        </p:nvCxnSpPr>
        <p:spPr>
          <a:xfrm>
            <a:off x="2860025" y="3955200"/>
            <a:ext cx="0" cy="3846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3" name="Google Shape;383;g2b3b57d5dc1_0_530"/>
          <p:cNvCxnSpPr/>
          <p:nvPr/>
        </p:nvCxnSpPr>
        <p:spPr>
          <a:xfrm>
            <a:off x="4007575" y="3955200"/>
            <a:ext cx="0" cy="10728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" name="Google Shape;384;g2b3b57d5dc1_0_530"/>
          <p:cNvCxnSpPr/>
          <p:nvPr/>
        </p:nvCxnSpPr>
        <p:spPr>
          <a:xfrm>
            <a:off x="4295575" y="3955200"/>
            <a:ext cx="0" cy="3846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5" name="Google Shape;385;g2b3b57d5dc1_0_530"/>
          <p:cNvCxnSpPr/>
          <p:nvPr/>
        </p:nvCxnSpPr>
        <p:spPr>
          <a:xfrm>
            <a:off x="9191575" y="3943525"/>
            <a:ext cx="0" cy="10728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6" name="Google Shape;386;g2b3b57d5dc1_0_530"/>
          <p:cNvCxnSpPr/>
          <p:nvPr/>
        </p:nvCxnSpPr>
        <p:spPr>
          <a:xfrm>
            <a:off x="10919575" y="3955200"/>
            <a:ext cx="0" cy="3846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7" name="Google Shape;387;g2b3b57d5dc1_0_530"/>
          <p:cNvSpPr txBox="1">
            <a:spLocks noGrp="1"/>
          </p:cNvSpPr>
          <p:nvPr>
            <p:ph type="body" idx="1"/>
          </p:nvPr>
        </p:nvSpPr>
        <p:spPr>
          <a:xfrm>
            <a:off x="966125" y="5809975"/>
            <a:ext cx="6599100" cy="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000000"/>
                </a:solidFill>
              </a:rPr>
              <a:t>*Regelmäßige Vernetzungsveranstaltungen</a:t>
            </a:r>
            <a:br>
              <a:rPr lang="de-DE" sz="1600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Auftaktveranstaltung: 19. September 2024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000000"/>
                </a:solidFill>
              </a:rPr>
              <a:t>Abschlussveranstaltung: voraussichtlich September 2026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b3b57d5dc1_0_591"/>
          <p:cNvSpPr/>
          <p:nvPr/>
        </p:nvSpPr>
        <p:spPr>
          <a:xfrm>
            <a:off x="-1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2b3b57d5dc1_0_591"/>
          <p:cNvSpPr/>
          <p:nvPr/>
        </p:nvSpPr>
        <p:spPr>
          <a:xfrm>
            <a:off x="0" y="0"/>
            <a:ext cx="70671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g2b3b57d5dc1_0_5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g2b3b57d5dc1_0_5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365657" cy="4505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2b3b57d5dc1_0_5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6374166" y="3594142"/>
            <a:ext cx="5817833" cy="3258493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g2b3b57d5dc1_0_591"/>
          <p:cNvSpPr txBox="1">
            <a:spLocks noGrp="1"/>
          </p:cNvSpPr>
          <p:nvPr>
            <p:ph type="title"/>
          </p:nvPr>
        </p:nvSpPr>
        <p:spPr>
          <a:xfrm>
            <a:off x="1124592" y="3819568"/>
            <a:ext cx="9812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de-DE" dirty="0">
                <a:solidFill>
                  <a:srgbClr val="000000"/>
                </a:solidFill>
              </a:rPr>
              <a:t>Haben Sie noch Fragen?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398" name="Google Shape;398;g2b3b57d5dc1_0_591"/>
          <p:cNvPicPr preferRelativeResize="0"/>
          <p:nvPr/>
        </p:nvPicPr>
        <p:blipFill rotWithShape="1">
          <a:blip r:embed="rId5">
            <a:alphaModFix/>
          </a:blip>
          <a:srcRect l="2986" r="56601"/>
          <a:stretch/>
        </p:blipFill>
        <p:spPr>
          <a:xfrm>
            <a:off x="4461974" y="1089075"/>
            <a:ext cx="3268049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b2b02b6a38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27</a:t>
            </a:fld>
            <a:endParaRPr/>
          </a:p>
        </p:txBody>
      </p:sp>
      <p:pic>
        <p:nvPicPr>
          <p:cNvPr id="404" name="Google Shape;404;g2b2b02b6a3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g2b2b02b6a38_0_0" descr="Ein Bild, das Tex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8880" y="521879"/>
            <a:ext cx="6430154" cy="166239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g2b2b02b6a38_0_0"/>
          <p:cNvSpPr txBox="1"/>
          <p:nvPr/>
        </p:nvSpPr>
        <p:spPr>
          <a:xfrm>
            <a:off x="5336750" y="2366825"/>
            <a:ext cx="6602100" cy="4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c/o OeAD-GmbH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1010 Wien | </a:t>
            </a:r>
            <a:r>
              <a:rPr lang="de-DE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Ebendorferstraße</a:t>
            </a:r>
            <a:r>
              <a:rPr lang="de-DE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7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+43 1 53408-128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>
                <a:latin typeface="Calibri"/>
                <a:ea typeface="Calibri"/>
                <a:cs typeface="Calibri"/>
                <a:sym typeface="Calibri"/>
              </a:rPr>
              <a:t>Christina.Lux</a:t>
            </a:r>
            <a:r>
              <a:rPr lang="de-DE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de-DE" sz="2400" dirty="0">
                <a:latin typeface="Calibri"/>
                <a:ea typeface="Calibri"/>
                <a:cs typeface="Calibri"/>
                <a:sym typeface="Calibri"/>
              </a:rPr>
              <a:t>oead</a:t>
            </a:r>
            <a:r>
              <a:rPr lang="de-DE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.at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www.innovationsstiftung-bildung.at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Innovationsstiftung Bildung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www.innovationsstiftung-bildung.at/de/newsletter</a:t>
            </a:r>
            <a:endParaRPr dirty="0"/>
          </a:p>
        </p:txBody>
      </p:sp>
      <p:pic>
        <p:nvPicPr>
          <p:cNvPr id="407" name="Google Shape;407;g2b2b02b6a38_0_0" descr="Ein Bild, das Text, ClipArt, Vektorgrafiken enthält.&#10;&#10;Automatisch generierte Beschreibu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92324" y="5518950"/>
            <a:ext cx="288000" cy="2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g2b2b02b6a38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86124" y="5512550"/>
            <a:ext cx="288000" cy="2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g2b2b02b6a38_0_0"/>
          <p:cNvPicPr preferRelativeResize="0"/>
          <p:nvPr/>
        </p:nvPicPr>
        <p:blipFill rotWithShape="1">
          <a:blip r:embed="rId7">
            <a:alphaModFix/>
          </a:blip>
          <a:srcRect l="6397" t="72442" r="46941" b="-1175"/>
          <a:stretch/>
        </p:blipFill>
        <p:spPr>
          <a:xfrm>
            <a:off x="5073035" y="6022990"/>
            <a:ext cx="413333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3b57d5dc1_0_363"/>
          <p:cNvSpPr/>
          <p:nvPr/>
        </p:nvSpPr>
        <p:spPr>
          <a:xfrm>
            <a:off x="-1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2b3b57d5dc1_0_363"/>
          <p:cNvSpPr/>
          <p:nvPr/>
        </p:nvSpPr>
        <p:spPr>
          <a:xfrm>
            <a:off x="0" y="0"/>
            <a:ext cx="70671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2b3b57d5dc1_0_3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g2b3b57d5dc1_0_3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365657" cy="4505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2b3b57d5dc1_0_3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6374166" y="3594142"/>
            <a:ext cx="5817833" cy="3258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2b3b57d5dc1_0_363" descr="Ein Bild, das Text enthält.&#10;&#10;Automatisch generierte Beschreibu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68880" y="2750204"/>
            <a:ext cx="6430154" cy="1662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3b57d5dc1_0_2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  <p:sp>
        <p:nvSpPr>
          <p:cNvPr id="120" name="Google Shape;120;g2b3b57d5dc1_0_2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 b="1"/>
              <a:t>Unser Stiftungszweck</a:t>
            </a:r>
            <a:endParaRPr b="1"/>
          </a:p>
        </p:txBody>
      </p:sp>
      <p:sp>
        <p:nvSpPr>
          <p:cNvPr id="121" name="Google Shape;121;g2b3b57d5dc1_0_248"/>
          <p:cNvSpPr txBox="1">
            <a:spLocks noGrp="1"/>
          </p:cNvSpPr>
          <p:nvPr>
            <p:ph type="body" idx="1"/>
          </p:nvPr>
        </p:nvSpPr>
        <p:spPr>
          <a:xfrm>
            <a:off x="838200" y="1757779"/>
            <a:ext cx="4870200" cy="47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sz="2400"/>
              <a:t>Die Stiftung soll einen Beitrag zur </a:t>
            </a:r>
            <a:r>
              <a:rPr lang="de-DE" sz="2400" b="1"/>
              <a:t>Anhebung des Bildungsniveaus und der Innovationskompetenz</a:t>
            </a:r>
            <a:r>
              <a:rPr lang="de-DE" sz="2400"/>
              <a:t> aller Altersgruppen in Österreich leisten. </a:t>
            </a:r>
            <a:endParaRPr/>
          </a:p>
        </p:txBody>
      </p:sp>
      <p:pic>
        <p:nvPicPr>
          <p:cNvPr id="122" name="Google Shape;122;g2b3b57d5dc1_0_248"/>
          <p:cNvPicPr preferRelativeResize="0"/>
          <p:nvPr/>
        </p:nvPicPr>
        <p:blipFill rotWithShape="1">
          <a:blip r:embed="rId3">
            <a:alphaModFix/>
          </a:blip>
          <a:srcRect l="2843" t="10487" r="3003" b="16375"/>
          <a:stretch/>
        </p:blipFill>
        <p:spPr>
          <a:xfrm>
            <a:off x="6204258" y="1782982"/>
            <a:ext cx="4843718" cy="2116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b3b57d5dc1_0_2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3650" y="3986428"/>
            <a:ext cx="5369042" cy="2201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3b57d5dc1_0_256"/>
          <p:cNvSpPr txBox="1">
            <a:spLocks noGrp="1"/>
          </p:cNvSpPr>
          <p:nvPr>
            <p:ph type="body" idx="1"/>
          </p:nvPr>
        </p:nvSpPr>
        <p:spPr>
          <a:xfrm>
            <a:off x="8524603" y="4420650"/>
            <a:ext cx="3094500" cy="15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sz="2400">
                <a:latin typeface="Calibri"/>
                <a:ea typeface="Calibri"/>
                <a:cs typeface="Calibri"/>
                <a:sym typeface="Calibri"/>
              </a:rPr>
              <a:t>… bieten </a:t>
            </a:r>
            <a:r>
              <a:rPr lang="de-DE" sz="2400" b="1">
                <a:latin typeface="Calibri"/>
                <a:ea typeface="Calibri"/>
                <a:cs typeface="Calibri"/>
                <a:sym typeface="Calibri"/>
              </a:rPr>
              <a:t>neue Lösungen</a:t>
            </a:r>
            <a:r>
              <a:rPr lang="de-DE" sz="2400">
                <a:latin typeface="Calibri"/>
                <a:ea typeface="Calibri"/>
                <a:cs typeface="Calibri"/>
                <a:sym typeface="Calibri"/>
              </a:rPr>
              <a:t> und </a:t>
            </a:r>
            <a:r>
              <a:rPr lang="de-DE" sz="2400" b="1">
                <a:latin typeface="Calibri"/>
                <a:ea typeface="Calibri"/>
                <a:cs typeface="Calibri"/>
                <a:sym typeface="Calibri"/>
              </a:rPr>
              <a:t>verankern diese im Bildungssystem</a:t>
            </a:r>
            <a:r>
              <a:rPr lang="de-DE" sz="24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2b3b57d5dc1_0_2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  <p:sp>
        <p:nvSpPr>
          <p:cNvPr id="130" name="Google Shape;130;g2b3b57d5dc1_0_256"/>
          <p:cNvSpPr txBox="1"/>
          <p:nvPr/>
        </p:nvSpPr>
        <p:spPr>
          <a:xfrm>
            <a:off x="795102" y="1942133"/>
            <a:ext cx="3094500" cy="14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AB1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adressieren </a:t>
            </a:r>
            <a:r>
              <a:rPr lang="de-DE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gesellschaftliche Herausforderungen.</a:t>
            </a:r>
            <a:endParaRPr/>
          </a:p>
        </p:txBody>
      </p:sp>
      <p:sp>
        <p:nvSpPr>
          <p:cNvPr id="131" name="Google Shape;131;g2b3b57d5dc1_0_256"/>
          <p:cNvSpPr txBox="1"/>
          <p:nvPr/>
        </p:nvSpPr>
        <p:spPr>
          <a:xfrm>
            <a:off x="383015" y="4328317"/>
            <a:ext cx="3284400" cy="17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B1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bringen Verbesserungen für </a:t>
            </a:r>
            <a:r>
              <a:rPr lang="de-DE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Lehrende und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B1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Lernende.</a:t>
            </a:r>
            <a:endParaRPr/>
          </a:p>
        </p:txBody>
      </p:sp>
      <p:sp>
        <p:nvSpPr>
          <p:cNvPr id="132" name="Google Shape;132;g2b3b57d5dc1_0_256"/>
          <p:cNvSpPr txBox="1"/>
          <p:nvPr/>
        </p:nvSpPr>
        <p:spPr>
          <a:xfrm>
            <a:off x="8524603" y="2011133"/>
            <a:ext cx="3094500" cy="12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AB1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regen </a:t>
            </a:r>
            <a:r>
              <a:rPr lang="de-DE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gesellschaftlichen Wandel </a:t>
            </a:r>
            <a:r>
              <a:rPr lang="de-DE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an.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2b3b57d5dc1_0_2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 b="1"/>
              <a:t>Bildungsinnovationen</a:t>
            </a:r>
            <a:endParaRPr b="1"/>
          </a:p>
        </p:txBody>
      </p:sp>
      <p:pic>
        <p:nvPicPr>
          <p:cNvPr id="134" name="Google Shape;134;g2b3b57d5dc1_0_256"/>
          <p:cNvPicPr preferRelativeResize="0"/>
          <p:nvPr/>
        </p:nvPicPr>
        <p:blipFill rotWithShape="1">
          <a:blip r:embed="rId3">
            <a:alphaModFix/>
          </a:blip>
          <a:srcRect l="22900" r="24371"/>
          <a:stretch/>
        </p:blipFill>
        <p:spPr>
          <a:xfrm>
            <a:off x="4111840" y="1656170"/>
            <a:ext cx="3968319" cy="4259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b3b57d5dc1_0_2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de-DE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Wir fördern Bildungsinnovationen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2b3b57d5dc1_0_2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  <p:pic>
        <p:nvPicPr>
          <p:cNvPr id="142" name="Google Shape;142;g2b3b57d5dc1_0_266"/>
          <p:cNvPicPr preferRelativeResize="0"/>
          <p:nvPr/>
        </p:nvPicPr>
        <p:blipFill rotWithShape="1">
          <a:blip r:embed="rId3">
            <a:alphaModFix/>
          </a:blip>
          <a:srcRect l="65121" t="34692" r="15519" b="33406"/>
          <a:stretch/>
        </p:blipFill>
        <p:spPr>
          <a:xfrm rot="5400000">
            <a:off x="8994639" y="3615395"/>
            <a:ext cx="2556900" cy="2464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43" name="Google Shape;143;g2b3b57d5dc1_0_266"/>
          <p:cNvPicPr preferRelativeResize="0"/>
          <p:nvPr/>
        </p:nvPicPr>
        <p:blipFill rotWithShape="1">
          <a:blip r:embed="rId3">
            <a:alphaModFix/>
          </a:blip>
          <a:srcRect l="43253" t="34692" r="39304" b="33406"/>
          <a:stretch/>
        </p:blipFill>
        <p:spPr>
          <a:xfrm rot="5400000">
            <a:off x="6393572" y="3488793"/>
            <a:ext cx="2303700" cy="2464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44" name="Google Shape;144;g2b3b57d5dc1_0_266"/>
          <p:cNvPicPr preferRelativeResize="0"/>
          <p:nvPr/>
        </p:nvPicPr>
        <p:blipFill rotWithShape="1">
          <a:blip r:embed="rId3">
            <a:alphaModFix/>
          </a:blip>
          <a:srcRect l="36116" t="34692" r="49456" b="33406"/>
          <a:stretch/>
        </p:blipFill>
        <p:spPr>
          <a:xfrm rot="5400000">
            <a:off x="3882068" y="3278440"/>
            <a:ext cx="1905900" cy="2464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45" name="Google Shape;145;g2b3b57d5dc1_0_266"/>
          <p:cNvPicPr preferRelativeResize="0"/>
          <p:nvPr/>
        </p:nvPicPr>
        <p:blipFill rotWithShape="1">
          <a:blip r:embed="rId3">
            <a:alphaModFix/>
          </a:blip>
          <a:srcRect l="9103" t="34692" r="71539" b="33406"/>
          <a:stretch/>
        </p:blipFill>
        <p:spPr>
          <a:xfrm rot="5400000">
            <a:off x="829741" y="3606043"/>
            <a:ext cx="2556900" cy="2464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46" name="Google Shape;146;g2b3b57d5dc1_0_266" descr="Ein Bild, das Text, drinnen enthält.&#10;&#10;Automatisch generierte Beschreibung"/>
          <p:cNvPicPr preferRelativeResize="0"/>
          <p:nvPr/>
        </p:nvPicPr>
        <p:blipFill rotWithShape="1">
          <a:blip r:embed="rId4">
            <a:alphaModFix amt="12000"/>
          </a:blip>
          <a:srcRect t="53609" r="77193" b="15337"/>
          <a:stretch/>
        </p:blipFill>
        <p:spPr>
          <a:xfrm>
            <a:off x="873358" y="3557740"/>
            <a:ext cx="2446500" cy="25569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7" name="Google Shape;147;g2b3b57d5dc1_0_266" descr="Ein Bild, das Text, drinnen enthält.&#10;&#10;Automatisch generierte Beschreibung"/>
          <p:cNvPicPr preferRelativeResize="0"/>
          <p:nvPr/>
        </p:nvPicPr>
        <p:blipFill rotWithShape="1">
          <a:blip r:embed="rId4">
            <a:alphaModFix amt="12000"/>
          </a:blip>
          <a:srcRect l="25364" t="37412" r="51805" b="41884"/>
          <a:stretch/>
        </p:blipFill>
        <p:spPr>
          <a:xfrm>
            <a:off x="3618246" y="3557740"/>
            <a:ext cx="2448900" cy="1704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8" name="Google Shape;148;g2b3b57d5dc1_0_266" descr="Ein Bild, das Text, drinnen enthält.&#10;&#10;Automatisch generierte Beschreibung"/>
          <p:cNvPicPr preferRelativeResize="0"/>
          <p:nvPr/>
        </p:nvPicPr>
        <p:blipFill rotWithShape="1">
          <a:blip r:embed="rId4">
            <a:alphaModFix amt="12000"/>
          </a:blip>
          <a:srcRect l="50792" t="37411" r="26377" b="34602"/>
          <a:stretch/>
        </p:blipFill>
        <p:spPr>
          <a:xfrm>
            <a:off x="6321677" y="3568701"/>
            <a:ext cx="2448900" cy="23043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9" name="Google Shape;149;g2b3b57d5dc1_0_266"/>
          <p:cNvSpPr txBox="1"/>
          <p:nvPr/>
        </p:nvSpPr>
        <p:spPr>
          <a:xfrm>
            <a:off x="855953" y="3772836"/>
            <a:ext cx="25200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Innovationen </a:t>
            </a:r>
            <a:r>
              <a:rPr lang="de-DE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fördern</a:t>
            </a:r>
            <a:r>
              <a:rPr lang="de-DE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sichtbar</a:t>
            </a:r>
            <a:r>
              <a:rPr lang="de-DE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machen</a:t>
            </a:r>
            <a:r>
              <a:rPr lang="de-DE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und system-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verändernd </a:t>
            </a:r>
            <a:r>
              <a:rPr lang="de-DE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weiterentwickeln</a:t>
            </a:r>
            <a:endParaRPr/>
          </a:p>
        </p:txBody>
      </p:sp>
      <p:pic>
        <p:nvPicPr>
          <p:cNvPr id="150" name="Google Shape;150;g2b3b57d5dc1_0_266" descr="Ein Bild, das Text, drinnen enthält.&#10;&#10;Automatisch generierte Beschreibung"/>
          <p:cNvPicPr preferRelativeResize="0"/>
          <p:nvPr/>
        </p:nvPicPr>
        <p:blipFill rotWithShape="1">
          <a:blip r:embed="rId4">
            <a:alphaModFix amt="12000"/>
          </a:blip>
          <a:srcRect l="76075" t="46622" r="909" b="22318"/>
          <a:stretch/>
        </p:blipFill>
        <p:spPr>
          <a:xfrm>
            <a:off x="9061478" y="3557740"/>
            <a:ext cx="2469000" cy="25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1" name="Google Shape;151;g2b3b57d5dc1_0_266"/>
          <p:cNvSpPr txBox="1"/>
          <p:nvPr/>
        </p:nvSpPr>
        <p:spPr>
          <a:xfrm>
            <a:off x="3593332" y="3782592"/>
            <a:ext cx="25200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Bewusstseins-bildung</a:t>
            </a:r>
            <a:r>
              <a:rPr lang="de-DE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und Dialog mit Stakeholder-Gruppen pflegen</a:t>
            </a:r>
            <a:endParaRPr/>
          </a:p>
        </p:txBody>
      </p:sp>
      <p:pic>
        <p:nvPicPr>
          <p:cNvPr id="152" name="Google Shape;152;g2b3b57d5dc1_0_266" descr="Ein Bild, das Text, Silhouette, Vektorgrafiken enthält.&#10;&#10;Automatisch generierte Beschreibung"/>
          <p:cNvPicPr preferRelativeResize="0"/>
          <p:nvPr/>
        </p:nvPicPr>
        <p:blipFill rotWithShape="1">
          <a:blip r:embed="rId5">
            <a:alphaModFix/>
          </a:blip>
          <a:srcRect l="49065" t="3884" r="22962" b="50625"/>
          <a:stretch/>
        </p:blipFill>
        <p:spPr>
          <a:xfrm rot="-6885612">
            <a:off x="4438926" y="1680271"/>
            <a:ext cx="1523784" cy="13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b3b57d5dc1_0_266"/>
          <p:cNvSpPr txBox="1"/>
          <p:nvPr/>
        </p:nvSpPr>
        <p:spPr>
          <a:xfrm>
            <a:off x="6269109" y="3818279"/>
            <a:ext cx="25200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Optimale Voraussetzungen </a:t>
            </a:r>
            <a:r>
              <a:rPr lang="de-DE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für (private) </a:t>
            </a:r>
            <a:r>
              <a:rPr lang="de-DE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Bildungs-investitionen</a:t>
            </a: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b3b57d5dc1_0_266"/>
          <p:cNvSpPr txBox="1"/>
          <p:nvPr/>
        </p:nvSpPr>
        <p:spPr>
          <a:xfrm>
            <a:off x="9022524" y="3857661"/>
            <a:ext cx="25200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Zukunftsthemen im Bildungsbereich </a:t>
            </a:r>
            <a:r>
              <a:rPr lang="de-DE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über Initiativen und</a:t>
            </a:r>
            <a:br>
              <a:rPr lang="de-DE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Co-Stiftungen </a:t>
            </a:r>
            <a:r>
              <a:rPr lang="de-DE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aufgreifen</a:t>
            </a:r>
            <a:endParaRPr/>
          </a:p>
        </p:txBody>
      </p:sp>
      <p:pic>
        <p:nvPicPr>
          <p:cNvPr id="155" name="Google Shape;155;g2b3b57d5dc1_0_266" descr="Ein Bild, das Text, Silhouette, Vektorgrafiken enthält.&#10;&#10;Automatisch generierte Beschreibung"/>
          <p:cNvPicPr preferRelativeResize="0"/>
          <p:nvPr/>
        </p:nvPicPr>
        <p:blipFill rotWithShape="1">
          <a:blip r:embed="rId5">
            <a:alphaModFix/>
          </a:blip>
          <a:srcRect l="53998" t="47234" r="22960" b="3949"/>
          <a:stretch/>
        </p:blipFill>
        <p:spPr>
          <a:xfrm rot="10571973" flipH="1">
            <a:off x="8360277" y="1776384"/>
            <a:ext cx="1255152" cy="1495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b3b57d5dc1_0_266" descr="Ein Bild, das Text, Silhouette, Vektorgrafiken enthält.&#10;&#10;Automatisch generierte Beschreibung"/>
          <p:cNvPicPr preferRelativeResize="0"/>
          <p:nvPr/>
        </p:nvPicPr>
        <p:blipFill rotWithShape="1">
          <a:blip r:embed="rId5">
            <a:alphaModFix/>
          </a:blip>
          <a:srcRect l="23373" t="3882" r="53141" b="44892"/>
          <a:stretch/>
        </p:blipFill>
        <p:spPr>
          <a:xfrm rot="-225819">
            <a:off x="2736255" y="1776728"/>
            <a:ext cx="1279396" cy="156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b3b57d5dc1_0_266" descr="Ein Bild, das Text, Silhouette, Vektorgrafiken enthält.&#10;&#10;Automatisch generierte Beschreibung"/>
          <p:cNvPicPr preferRelativeResize="0"/>
          <p:nvPr/>
        </p:nvPicPr>
        <p:blipFill rotWithShape="1">
          <a:blip r:embed="rId5">
            <a:alphaModFix/>
          </a:blip>
          <a:srcRect l="23373" t="54195" r="48654" b="3950"/>
          <a:stretch/>
        </p:blipFill>
        <p:spPr>
          <a:xfrm rot="-4535296" flipH="1">
            <a:off x="6505749" y="1749211"/>
            <a:ext cx="1523787" cy="128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b3b57d5dc1_0_373"/>
          <p:cNvSpPr/>
          <p:nvPr/>
        </p:nvSpPr>
        <p:spPr>
          <a:xfrm>
            <a:off x="-1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b3b57d5dc1_0_3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g2b3b57d5dc1_0_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365657" cy="4505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b3b57d5dc1_0_3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6374166" y="3594142"/>
            <a:ext cx="5817833" cy="3258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b3b57d5dc1_0_373"/>
          <p:cNvPicPr preferRelativeResize="0"/>
          <p:nvPr/>
        </p:nvPicPr>
        <p:blipFill rotWithShape="1">
          <a:blip r:embed="rId5">
            <a:alphaModFix/>
          </a:blip>
          <a:srcRect l="11597" r="9773"/>
          <a:stretch/>
        </p:blipFill>
        <p:spPr>
          <a:xfrm>
            <a:off x="3822998" y="-61862"/>
            <a:ext cx="4546001" cy="46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b3b57d5dc1_0_373"/>
          <p:cNvSpPr txBox="1">
            <a:spLocks noGrp="1"/>
          </p:cNvSpPr>
          <p:nvPr>
            <p:ph type="title"/>
          </p:nvPr>
        </p:nvSpPr>
        <p:spPr>
          <a:xfrm>
            <a:off x="322192" y="4180118"/>
            <a:ext cx="9812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de-DE" dirty="0">
                <a:solidFill>
                  <a:srgbClr val="000000"/>
                </a:solidFill>
              </a:rPr>
              <a:t>Das Förderprogramm 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i="1" dirty="0">
                <a:solidFill>
                  <a:srgbClr val="000000"/>
                </a:solidFill>
              </a:rPr>
              <a:t>Embracing Technology </a:t>
            </a:r>
            <a:endParaRPr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2b2b02b6a38_0_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8924"/>
            <a:ext cx="2396970" cy="140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2b2b02b6a38_0_67"/>
          <p:cNvPicPr preferRelativeResize="0"/>
          <p:nvPr/>
        </p:nvPicPr>
        <p:blipFill rotWithShape="1">
          <a:blip r:embed="rId4">
            <a:alphaModFix/>
          </a:blip>
          <a:srcRect b="15211"/>
          <a:stretch/>
        </p:blipFill>
        <p:spPr>
          <a:xfrm>
            <a:off x="10926833" y="4061596"/>
            <a:ext cx="1265167" cy="279640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2b2b02b6a38_0_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de-DE">
                <a:solidFill>
                  <a:srgbClr val="000000"/>
                </a:solidFill>
              </a:rPr>
              <a:t>Potenziale neuer Technologien entdecken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5" name="Google Shape;175;g2b2b02b6a38_0_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  <p:sp>
        <p:nvSpPr>
          <p:cNvPr id="176" name="Google Shape;176;g2b2b02b6a38_0_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de-DE" dirty="0">
                <a:solidFill>
                  <a:srgbClr val="000000"/>
                </a:solidFill>
              </a:rPr>
              <a:t>Unterstützung von Lehrkräften:</a:t>
            </a:r>
            <a:endParaRPr dirty="0">
              <a:solidFill>
                <a:srgbClr val="000000"/>
              </a:solidFill>
            </a:endParaRPr>
          </a:p>
          <a:p>
            <a:pPr marL="6858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</a:pPr>
            <a:r>
              <a:rPr lang="de-DE" dirty="0">
                <a:solidFill>
                  <a:srgbClr val="000000"/>
                </a:solidFill>
              </a:rPr>
              <a:t>Vor- &amp; Nachbereitung des Unterrichts</a:t>
            </a:r>
            <a:endParaRPr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de-DE" dirty="0">
                <a:solidFill>
                  <a:srgbClr val="000000"/>
                </a:solidFill>
              </a:rPr>
              <a:t>Unterstützung von Schüler*innen:</a:t>
            </a:r>
            <a:endParaRPr dirty="0">
              <a:solidFill>
                <a:srgbClr val="000000"/>
              </a:solidFill>
            </a:endParaRPr>
          </a:p>
          <a:p>
            <a:pPr marL="6858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</a:pPr>
            <a:r>
              <a:rPr lang="de-DE" dirty="0">
                <a:solidFill>
                  <a:srgbClr val="000000"/>
                </a:solidFill>
              </a:rPr>
              <a:t>individualisierte Förderung</a:t>
            </a:r>
            <a:endParaRPr dirty="0">
              <a:solidFill>
                <a:srgbClr val="000000"/>
              </a:solidFill>
            </a:endParaRPr>
          </a:p>
          <a:p>
            <a:pPr marL="228600" indent="-228600">
              <a:lnSpc>
                <a:spcPct val="115000"/>
              </a:lnSpc>
              <a:spcBef>
                <a:spcPts val="0"/>
              </a:spcBef>
              <a:buSzPts val="2800"/>
            </a:pPr>
            <a:r>
              <a:rPr lang="de-DE" dirty="0">
                <a:solidFill>
                  <a:srgbClr val="000000"/>
                </a:solidFill>
              </a:rPr>
              <a:t>Ziel: Erprobung neuer Tools und Technologien in der Praxis</a:t>
            </a:r>
            <a:endParaRPr lang="de-DE" dirty="0"/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de-DE" dirty="0"/>
              <a:t>Zielgruppe: digital fortgeschrittene Schulen</a:t>
            </a:r>
          </a:p>
        </p:txBody>
      </p:sp>
      <p:pic>
        <p:nvPicPr>
          <p:cNvPr id="177" name="Google Shape;177;g2b2b02b6a38_0_67"/>
          <p:cNvPicPr preferRelativeResize="0"/>
          <p:nvPr/>
        </p:nvPicPr>
        <p:blipFill rotWithShape="1">
          <a:blip r:embed="rId5">
            <a:alphaModFix/>
          </a:blip>
          <a:srcRect l="1054" t="3001" r="57925" b="2605"/>
          <a:stretch/>
        </p:blipFill>
        <p:spPr>
          <a:xfrm>
            <a:off x="4707525" y="4821382"/>
            <a:ext cx="2186986" cy="1748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b3b57d5dc1_0_382"/>
          <p:cNvSpPr/>
          <p:nvPr/>
        </p:nvSpPr>
        <p:spPr>
          <a:xfrm>
            <a:off x="717575" y="2699400"/>
            <a:ext cx="2950502" cy="1459200"/>
          </a:xfrm>
          <a:prstGeom prst="chevron">
            <a:avLst>
              <a:gd name="adj" fmla="val 50000"/>
            </a:avLst>
          </a:prstGeom>
          <a:solidFill>
            <a:srgbClr val="7BC5B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83" name="Google Shape;183;g2b3b57d5dc1_0_382"/>
          <p:cNvSpPr/>
          <p:nvPr/>
        </p:nvSpPr>
        <p:spPr>
          <a:xfrm>
            <a:off x="717575" y="2699400"/>
            <a:ext cx="2950500" cy="1459200"/>
          </a:xfrm>
          <a:prstGeom prst="chevron">
            <a:avLst>
              <a:gd name="adj" fmla="val 50000"/>
            </a:avLst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84" name="Google Shape;184;g2b3b57d5dc1_0_382"/>
          <p:cNvSpPr txBox="1"/>
          <p:nvPr/>
        </p:nvSpPr>
        <p:spPr>
          <a:xfrm>
            <a:off x="1307664" y="2699400"/>
            <a:ext cx="1770301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000" tIns="37325" rIns="37325" bIns="37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e-DE" sz="1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Bewerbung</a:t>
            </a:r>
            <a:endParaRPr sz="1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b3b57d5dc1_0_382"/>
          <p:cNvSpPr/>
          <p:nvPr/>
        </p:nvSpPr>
        <p:spPr>
          <a:xfrm>
            <a:off x="3372974" y="2699400"/>
            <a:ext cx="2950502" cy="1459200"/>
          </a:xfrm>
          <a:prstGeom prst="chevron">
            <a:avLst>
              <a:gd name="adj" fmla="val 50000"/>
            </a:avLst>
          </a:prstGeom>
          <a:solidFill>
            <a:srgbClr val="17688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86" name="Google Shape;186;g2b3b57d5dc1_0_382"/>
          <p:cNvSpPr txBox="1"/>
          <p:nvPr/>
        </p:nvSpPr>
        <p:spPr>
          <a:xfrm>
            <a:off x="4039276" y="2699400"/>
            <a:ext cx="19335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000" tIns="37325" rIns="37325" bIns="37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e-DE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Förderphase:</a:t>
            </a:r>
            <a:endParaRPr sz="1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e-DE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Konzeptentwicklung</a:t>
            </a:r>
            <a:endParaRPr sz="1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2b3b57d5dc1_0_382"/>
          <p:cNvSpPr/>
          <p:nvPr/>
        </p:nvSpPr>
        <p:spPr>
          <a:xfrm>
            <a:off x="6028375" y="2699400"/>
            <a:ext cx="2950502" cy="14592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88" name="Google Shape;188;g2b3b57d5dc1_0_382"/>
          <p:cNvSpPr txBox="1"/>
          <p:nvPr/>
        </p:nvSpPr>
        <p:spPr>
          <a:xfrm>
            <a:off x="6618476" y="2699400"/>
            <a:ext cx="1983825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000" tIns="37325" rIns="37325" bIns="37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e-DE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Förderphase:</a:t>
            </a:r>
            <a:r>
              <a:rPr lang="de-DE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Konzeptumsetzung</a:t>
            </a: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b3b57d5dc1_0_3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/>
              <a:t>Ablauf</a:t>
            </a:r>
            <a:endParaRPr/>
          </a:p>
        </p:txBody>
      </p:sp>
      <p:sp>
        <p:nvSpPr>
          <p:cNvPr id="190" name="Google Shape;190;g2b3b57d5dc1_0_3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  <p:sp>
        <p:nvSpPr>
          <p:cNvPr id="191" name="Google Shape;191;g2b3b57d5dc1_0_382"/>
          <p:cNvSpPr/>
          <p:nvPr/>
        </p:nvSpPr>
        <p:spPr>
          <a:xfrm>
            <a:off x="8708150" y="2699400"/>
            <a:ext cx="2950500" cy="1459200"/>
          </a:xfrm>
          <a:prstGeom prst="chevron">
            <a:avLst>
              <a:gd name="adj" fmla="val 50000"/>
            </a:avLst>
          </a:prstGeom>
          <a:solidFill>
            <a:srgbClr val="91C4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92" name="Google Shape;192;g2b3b57d5dc1_0_382"/>
          <p:cNvSpPr txBox="1"/>
          <p:nvPr/>
        </p:nvSpPr>
        <p:spPr>
          <a:xfrm>
            <a:off x="9166253" y="2699400"/>
            <a:ext cx="21825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000" tIns="37325" rIns="37325" bIns="37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e-DE" sz="1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Abschluss</a:t>
            </a:r>
            <a:endParaRPr sz="1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ISB Farben">
      <a:dk1>
        <a:srgbClr val="000000"/>
      </a:dk1>
      <a:lt1>
        <a:srgbClr val="FFFFFF"/>
      </a:lt1>
      <a:dk2>
        <a:srgbClr val="66C2CC"/>
      </a:dk2>
      <a:lt2>
        <a:srgbClr val="41A62A"/>
      </a:lt2>
      <a:accent1>
        <a:srgbClr val="92C581"/>
      </a:accent1>
      <a:accent2>
        <a:srgbClr val="7DC5B3"/>
      </a:accent2>
      <a:accent3>
        <a:srgbClr val="1A698F"/>
      </a:accent3>
      <a:accent4>
        <a:srgbClr val="009AB1"/>
      </a:accent4>
      <a:accent5>
        <a:srgbClr val="707F87"/>
      </a:accent5>
      <a:accent6>
        <a:srgbClr val="0D0F49"/>
      </a:accent6>
      <a:hlink>
        <a:srgbClr val="8A157E"/>
      </a:hlink>
      <a:folHlink>
        <a:srgbClr val="4767A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819</Words>
  <Application>Microsoft Office PowerPoint</Application>
  <PresentationFormat>Breitbild</PresentationFormat>
  <Paragraphs>214</Paragraphs>
  <Slides>27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</vt:lpstr>
      <vt:lpstr>Embracing Technology</vt:lpstr>
      <vt:lpstr>Agenda</vt:lpstr>
      <vt:lpstr>PowerPoint-Präsentation</vt:lpstr>
      <vt:lpstr>Unser Stiftungszweck</vt:lpstr>
      <vt:lpstr>Bildungsinnovationen</vt:lpstr>
      <vt:lpstr>Wir fördern Bildungsinnovationen</vt:lpstr>
      <vt:lpstr>Das Förderprogramm  Embracing Technology </vt:lpstr>
      <vt:lpstr>Potenziale neuer Technologien entdecken</vt:lpstr>
      <vt:lpstr>Ablauf</vt:lpstr>
      <vt:lpstr>Bewerbung</vt:lpstr>
      <vt:lpstr>Bewerbungsformular</vt:lpstr>
      <vt:lpstr>Auswahlverfahren</vt:lpstr>
      <vt:lpstr>Fragen zur Bewerbung</vt:lpstr>
      <vt:lpstr>Ablauf</vt:lpstr>
      <vt:lpstr>Förderphase 1: Konzeptentwicklung</vt:lpstr>
      <vt:lpstr>Ablauf</vt:lpstr>
      <vt:lpstr>Förderphase 2: Konzeptumsetzung</vt:lpstr>
      <vt:lpstr>Ablauf</vt:lpstr>
      <vt:lpstr>Abschluss</vt:lpstr>
      <vt:lpstr>Fragen zum Ablauf</vt:lpstr>
      <vt:lpstr>Förderungsgegenstand</vt:lpstr>
      <vt:lpstr>Förderbare Kosten</vt:lpstr>
      <vt:lpstr>Fragen zur Förderung</vt:lpstr>
      <vt:lpstr>Landkarte der Bildungsinnovationen</vt:lpstr>
      <vt:lpstr>Zeitleiste</vt:lpstr>
      <vt:lpstr>Haben Sie noch Fragen?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Embracing Technology</dc:title>
  <dc:creator>Schwarz, Magdalena</dc:creator>
  <cp:lastModifiedBy>Lux, Christina</cp:lastModifiedBy>
  <cp:revision>8</cp:revision>
  <dcterms:created xsi:type="dcterms:W3CDTF">2022-10-27T13:51:58Z</dcterms:created>
  <dcterms:modified xsi:type="dcterms:W3CDTF">2024-04-16T12:44:57Z</dcterms:modified>
</cp:coreProperties>
</file>