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2" r:id="rId8"/>
    <p:sldId id="260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405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036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6421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9381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2265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649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1678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474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257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27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743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434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678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35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623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148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2351D-F043-48D8-B628-1E8790FD1260}" type="datetimeFigureOut">
              <a:rPr lang="de-AT" smtClean="0"/>
              <a:t>22.11.2019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F6836-C7DC-4050-9C29-A385CEEC1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856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t.bettermarks.com/wp-content/uploads/sites/1/lehrer-handbuch.pdf" TargetMode="External"/><Relationship Id="rId2" Type="http://schemas.openxmlformats.org/officeDocument/2006/relationships/hyperlink" Target="http://at.bettermark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.bettermark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08B32-FE53-43BB-B5CB-132B0BE89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955494"/>
            <a:ext cx="8915399" cy="2821887"/>
          </a:xfrm>
        </p:spPr>
        <p:txBody>
          <a:bodyPr>
            <a:noAutofit/>
          </a:bodyPr>
          <a:lstStyle/>
          <a:p>
            <a:r>
              <a:rPr lang="de-AT" sz="4400" dirty="0" err="1">
                <a:solidFill>
                  <a:schemeClr val="tx2">
                    <a:lumMod val="75000"/>
                  </a:schemeClr>
                </a:solidFill>
              </a:rPr>
              <a:t>Bettermarks</a:t>
            </a:r>
            <a:r>
              <a:rPr lang="de-AT" sz="44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br>
              <a:rPr lang="de-AT" sz="4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de-AT" sz="4400" dirty="0">
                <a:solidFill>
                  <a:schemeClr val="tx2">
                    <a:lumMod val="75000"/>
                  </a:schemeClr>
                </a:solidFill>
              </a:rPr>
              <a:t>ein adaptives Mathematik-Lernsystem, das Schülern hilft und Lehrer entlastet</a:t>
            </a:r>
            <a:endParaRPr lang="de-AT" sz="4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7DF831E-D883-4CD3-BBC4-363D53477F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Manfred </a:t>
            </a:r>
            <a:r>
              <a:rPr lang="de-AT" dirty="0" err="1"/>
              <a:t>Raggl</a:t>
            </a:r>
            <a:r>
              <a:rPr lang="de-AT" dirty="0" smtClean="0"/>
              <a:t>, BRG Dornbirn-Schoren</a:t>
            </a:r>
            <a:endParaRPr lang="de-AT" dirty="0"/>
          </a:p>
          <a:p>
            <a:r>
              <a:rPr lang="de-AT" dirty="0" err="1"/>
              <a:t>eEducation</a:t>
            </a:r>
            <a:r>
              <a:rPr lang="de-AT" dirty="0"/>
              <a:t>-Fachtagung, 07.11.2019</a:t>
            </a:r>
          </a:p>
        </p:txBody>
      </p:sp>
    </p:spTree>
    <p:extLst>
      <p:ext uri="{BB962C8B-B14F-4D97-AF65-F5344CB8AC3E}">
        <p14:creationId xmlns:p14="http://schemas.microsoft.com/office/powerpoint/2010/main" val="28865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C33DA8-52FC-413E-B39D-E5246478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Wie setze ich </a:t>
            </a:r>
            <a:r>
              <a:rPr lang="de-AT" dirty="0" err="1" smtClean="0"/>
              <a:t>Bettermarks</a:t>
            </a:r>
            <a:r>
              <a:rPr lang="de-AT" dirty="0" smtClean="0"/>
              <a:t> ein?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92E598-5C21-4087-AD01-1A13F5D15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Hausübung</a:t>
            </a:r>
          </a:p>
          <a:p>
            <a:r>
              <a:rPr lang="de-AT" dirty="0"/>
              <a:t>Lernzielkontrolle</a:t>
            </a:r>
          </a:p>
          <a:p>
            <a:r>
              <a:rPr lang="de-AT" dirty="0"/>
              <a:t>Zusatzübungen bei Nichterreichung von </a:t>
            </a:r>
            <a:r>
              <a:rPr lang="de-AT" dirty="0" smtClean="0"/>
              <a:t>Lernzielen, </a:t>
            </a:r>
            <a:br>
              <a:rPr lang="de-AT" dirty="0" smtClean="0"/>
            </a:br>
            <a:r>
              <a:rPr lang="de-AT" dirty="0" smtClean="0"/>
              <a:t>auch auf individueller Basis</a:t>
            </a:r>
            <a:endParaRPr lang="de-AT" dirty="0"/>
          </a:p>
          <a:p>
            <a:r>
              <a:rPr lang="de-AT" dirty="0"/>
              <a:t>Differenzierung („Erweitertes Niveau</a:t>
            </a:r>
            <a:r>
              <a:rPr lang="de-AT" dirty="0" smtClean="0"/>
              <a:t>“)</a:t>
            </a:r>
          </a:p>
          <a:p>
            <a:r>
              <a:rPr lang="de-AT" dirty="0" smtClean="0"/>
              <a:t>Förderunterricht</a:t>
            </a:r>
            <a:endParaRPr lang="de-AT" dirty="0"/>
          </a:p>
          <a:p>
            <a:r>
              <a:rPr lang="de-AT" dirty="0" smtClean="0"/>
              <a:t>Zum </a:t>
            </a:r>
            <a:r>
              <a:rPr lang="de-AT" dirty="0"/>
              <a:t>„Wachhalten“ von Basisfertigkeiten </a:t>
            </a:r>
          </a:p>
        </p:txBody>
      </p:sp>
    </p:spTree>
    <p:extLst>
      <p:ext uri="{BB962C8B-B14F-4D97-AF65-F5344CB8AC3E}">
        <p14:creationId xmlns:p14="http://schemas.microsoft.com/office/powerpoint/2010/main" val="359603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Weiterführende Links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Österreichische Seite:</a:t>
            </a:r>
            <a:br>
              <a:rPr lang="de-AT" dirty="0" smtClean="0"/>
            </a:br>
            <a:r>
              <a:rPr lang="de-AT" dirty="0" smtClean="0">
                <a:hlinkClick r:id="rId2"/>
              </a:rPr>
              <a:t>http</a:t>
            </a:r>
            <a:r>
              <a:rPr lang="de-AT" dirty="0">
                <a:hlinkClick r:id="rId2"/>
              </a:rPr>
              <a:t>://</a:t>
            </a:r>
            <a:r>
              <a:rPr lang="de-AT" dirty="0" smtClean="0">
                <a:hlinkClick r:id="rId2"/>
              </a:rPr>
              <a:t>at.bettermarks.com</a:t>
            </a:r>
            <a:endParaRPr lang="de-AT" dirty="0" smtClean="0"/>
          </a:p>
          <a:p>
            <a:r>
              <a:rPr lang="de-AT" dirty="0">
                <a:hlinkClick r:id="rId3"/>
              </a:rPr>
              <a:t>http://</a:t>
            </a:r>
            <a:r>
              <a:rPr lang="de-AT" dirty="0" smtClean="0">
                <a:hlinkClick r:id="rId3"/>
              </a:rPr>
              <a:t>at.bettermarks.com/wp-content/uploads/sites/1/lehrer-handbuch.pdf</a:t>
            </a:r>
            <a:endParaRPr lang="de-AT" dirty="0" smtClean="0"/>
          </a:p>
          <a:p>
            <a:r>
              <a:rPr lang="de-AT" dirty="0" smtClean="0"/>
              <a:t>Deutsche Seite mit Videos:</a:t>
            </a:r>
            <a:br>
              <a:rPr lang="de-AT" dirty="0" smtClean="0"/>
            </a:br>
            <a:r>
              <a:rPr lang="de-AT" dirty="0">
                <a:hlinkClick r:id="rId4"/>
              </a:rPr>
              <a:t>http</a:t>
            </a:r>
            <a:r>
              <a:rPr lang="de-AT" dirty="0" smtClean="0">
                <a:hlinkClick r:id="rId4"/>
              </a:rPr>
              <a:t>://de.bettermarks.com</a:t>
            </a:r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50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B8077-2B8C-4103-95A3-4C77704C9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968DD5-939B-41DA-9F31-BB5422AD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Ausgangspunkt - Vision</a:t>
            </a:r>
          </a:p>
          <a:p>
            <a:r>
              <a:rPr lang="de-AT" dirty="0" smtClean="0"/>
              <a:t>Schülersicht</a:t>
            </a:r>
            <a:endParaRPr lang="de-AT" dirty="0"/>
          </a:p>
          <a:p>
            <a:r>
              <a:rPr lang="de-AT" dirty="0"/>
              <a:t>Lehrersicht</a:t>
            </a:r>
          </a:p>
          <a:p>
            <a:r>
              <a:rPr lang="de-AT" dirty="0" smtClean="0"/>
              <a:t>Einsatzmöglichkeiten</a:t>
            </a:r>
          </a:p>
          <a:p>
            <a:endParaRPr lang="de-AT" dirty="0" smtClean="0"/>
          </a:p>
          <a:p>
            <a:r>
              <a:rPr lang="de-AT" dirty="0" smtClean="0"/>
              <a:t>Christina </a:t>
            </a:r>
            <a:r>
              <a:rPr lang="de-AT" dirty="0" err="1" smtClean="0"/>
              <a:t>Zraunig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2698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Ausgangspunkt – Vision (Wunsch)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Hattie-Studie</a:t>
            </a:r>
          </a:p>
          <a:p>
            <a:pPr lvl="1"/>
            <a:r>
              <a:rPr lang="de-AT" dirty="0" smtClean="0"/>
              <a:t>Ministerium (NZL) stellt digital Diagnose-, aber auch Unterrichtsmaterialien zur Verfügung</a:t>
            </a:r>
          </a:p>
          <a:p>
            <a:r>
              <a:rPr lang="de-AT" dirty="0" smtClean="0"/>
              <a:t>Wunsch: BMBWF stellt über die IKM hinaus solche unterstützenden Materialien zur Verfügung.</a:t>
            </a:r>
          </a:p>
        </p:txBody>
      </p:sp>
    </p:spTree>
    <p:extLst>
      <p:ext uri="{BB962C8B-B14F-4D97-AF65-F5344CB8AC3E}">
        <p14:creationId xmlns:p14="http://schemas.microsoft.com/office/powerpoint/2010/main" val="341721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C031C2-8C0D-44D9-8616-997E3B58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Schülersicht</a:t>
            </a:r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4A2E158B-CDC3-49C3-977C-C164C7B24951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7581"/>
          <a:stretch/>
        </p:blipFill>
        <p:spPr bwMode="auto">
          <a:xfrm>
            <a:off x="2557477" y="1605976"/>
            <a:ext cx="7825587" cy="37782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0E9AD7C0-2B14-46D9-BEAF-4874EC02F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525236"/>
              </p:ext>
            </p:extLst>
          </p:nvPr>
        </p:nvGraphicFramePr>
        <p:xfrm>
          <a:off x="2592925" y="2658571"/>
          <a:ext cx="7754692" cy="3294934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572846">
                  <a:extLst>
                    <a:ext uri="{9D8B030D-6E8A-4147-A177-3AD203B41FA5}">
                      <a16:colId xmlns:a16="http://schemas.microsoft.com/office/drawing/2014/main" val="1619954726"/>
                    </a:ext>
                  </a:extLst>
                </a:gridCol>
                <a:gridCol w="6181846">
                  <a:extLst>
                    <a:ext uri="{9D8B030D-6E8A-4147-A177-3AD203B41FA5}">
                      <a16:colId xmlns:a16="http://schemas.microsoft.com/office/drawing/2014/main" val="3989791821"/>
                    </a:ext>
                  </a:extLst>
                </a:gridCol>
              </a:tblGrid>
              <a:tr h="2681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 err="1">
                          <a:solidFill>
                            <a:schemeClr val="tx1"/>
                          </a:solidFill>
                          <a:effectLst/>
                        </a:rPr>
                        <a:t>To</a:t>
                      </a:r>
                      <a:r>
                        <a:rPr lang="de-AT" sz="1400" dirty="0">
                          <a:solidFill>
                            <a:schemeClr val="tx1"/>
                          </a:solidFill>
                          <a:effectLst/>
                        </a:rPr>
                        <a:t>-dos</a:t>
                      </a:r>
                      <a:endParaRPr lang="de-A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b="0" dirty="0">
                          <a:solidFill>
                            <a:schemeClr val="tx1"/>
                          </a:solidFill>
                          <a:effectLst/>
                        </a:rPr>
                        <a:t>Vom Lehrer zugewiesene Übung(en)</a:t>
                      </a:r>
                      <a:endParaRPr lang="de-AT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83587"/>
                  </a:ext>
                </a:extLst>
              </a:tr>
              <a:tr h="268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effectLst/>
                        </a:rPr>
                        <a:t>Bücher 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effectLst/>
                        </a:rPr>
                        <a:t>Vom Lehrer zugewiesene Kapitel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64903124"/>
                  </a:ext>
                </a:extLst>
              </a:tr>
              <a:tr h="268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effectLst/>
                        </a:rPr>
                        <a:t>Bibliothek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effectLst/>
                        </a:rPr>
                        <a:t>Schüler hat Zugriff auf alle Übungen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04131446"/>
                  </a:ext>
                </a:extLst>
              </a:tr>
              <a:tr h="551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effectLst/>
                        </a:rPr>
                        <a:t>Wissenslücken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effectLst/>
                        </a:rPr>
                        <a:t>Werden vom System erkannt und entsprechende Übungen vorgeschlagen.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03574428"/>
                  </a:ext>
                </a:extLst>
              </a:tr>
              <a:tr h="270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>
                          <a:effectLst/>
                        </a:rPr>
                        <a:t>Fehlerfrei durchgeführte Übung – einmalig pro Übung vergeben.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6729531"/>
                  </a:ext>
                </a:extLst>
              </a:tr>
              <a:tr h="551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>
                          <a:effectLst/>
                        </a:rPr>
                        <a:t>Für Übungen, die zu mindestens 60% richtig waren, gibt es bis zu 3 Münzen.</a:t>
                      </a:r>
                      <a:endParaRPr lang="de-A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58203232"/>
                  </a:ext>
                </a:extLst>
              </a:tr>
              <a:tr h="11170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effectLst/>
                        </a:rPr>
                        <a:t>Wichtig!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effectLst/>
                        </a:rPr>
                        <a:t>Übungen können wiederholt werden, selbst nicht rechtzeitig abgegebene </a:t>
                      </a:r>
                      <a:r>
                        <a:rPr lang="de-AT" sz="1400" dirty="0" err="1" smtClean="0">
                          <a:effectLst/>
                        </a:rPr>
                        <a:t>To</a:t>
                      </a:r>
                      <a:r>
                        <a:rPr lang="de-AT" sz="1400" dirty="0" smtClean="0">
                          <a:effectLst/>
                        </a:rPr>
                        <a:t>-dos </a:t>
                      </a:r>
                      <a:r>
                        <a:rPr lang="de-AT" sz="1400" dirty="0">
                          <a:effectLst/>
                        </a:rPr>
                        <a:t>dürfen noch gemacht werden, werden aber </a:t>
                      </a:r>
                      <a:r>
                        <a:rPr lang="de-AT" sz="1400" dirty="0" smtClean="0">
                          <a:effectLst/>
                        </a:rPr>
                        <a:t>gekennzeichnet (mit </a:t>
                      </a:r>
                      <a:r>
                        <a:rPr lang="de-AT" sz="1400" dirty="0">
                          <a:effectLst/>
                        </a:rPr>
                        <a:t>*)</a:t>
                      </a:r>
                      <a:endParaRPr lang="de-A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03047499"/>
                  </a:ext>
                </a:extLst>
              </a:tr>
            </a:tbl>
          </a:graphicData>
        </a:graphic>
      </p:graphicFrame>
      <p:pic>
        <p:nvPicPr>
          <p:cNvPr id="1032" name="Grafik 3">
            <a:extLst>
              <a:ext uri="{FF2B5EF4-FFF2-40B4-BE49-F238E27FC236}">
                <a16:creationId xmlns:a16="http://schemas.microsoft.com/office/drawing/2014/main" id="{7AC5E3E2-DBCE-460A-9748-DBF8F32AE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66" y="4047709"/>
            <a:ext cx="200697" cy="20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Grafik 4">
            <a:extLst>
              <a:ext uri="{FF2B5EF4-FFF2-40B4-BE49-F238E27FC236}">
                <a16:creationId xmlns:a16="http://schemas.microsoft.com/office/drawing/2014/main" id="{B3D96B5A-A7F7-4B40-A6F1-E3A4FE80F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66" y="4534330"/>
            <a:ext cx="188153" cy="2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62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395A9B-6231-40AF-B9C2-0CA700FBE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…das Schülern hilft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99DC99-3495-4695-8BF9-816F1E3E4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durch:</a:t>
            </a:r>
          </a:p>
          <a:p>
            <a:r>
              <a:rPr lang="de-AT" dirty="0"/>
              <a:t>Sofortiges Feedback</a:t>
            </a:r>
          </a:p>
          <a:p>
            <a:r>
              <a:rPr lang="de-AT" dirty="0"/>
              <a:t>Tipp für 2. Versuch</a:t>
            </a:r>
          </a:p>
          <a:p>
            <a:r>
              <a:rPr lang="de-AT" dirty="0"/>
              <a:t>Präsentation des Lösungsweges bei falscher Lösung</a:t>
            </a:r>
          </a:p>
          <a:p>
            <a:r>
              <a:rPr lang="de-AT" dirty="0"/>
              <a:t>Jederzeit Möglichkeit des Nachschlagens der Theorie</a:t>
            </a:r>
          </a:p>
          <a:p>
            <a:r>
              <a:rPr lang="de-AT" dirty="0"/>
              <a:t>Erkennen von Wissenslücken – Anbieten von Aufgaben zur Schließung derselben</a:t>
            </a:r>
          </a:p>
        </p:txBody>
      </p:sp>
    </p:spTree>
    <p:extLst>
      <p:ext uri="{BB962C8B-B14F-4D97-AF65-F5344CB8AC3E}">
        <p14:creationId xmlns:p14="http://schemas.microsoft.com/office/powerpoint/2010/main" val="415870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1CC26-55AF-4D5A-8D90-AFB480C25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…das Schüler motiviert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47BF3C-6908-4D2C-8C21-A2B9BF66F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Device: Smartphone, Tablet oder PC</a:t>
            </a:r>
          </a:p>
          <a:p>
            <a:r>
              <a:rPr lang="de-AT" dirty="0" smtClean="0"/>
              <a:t>Durch </a:t>
            </a:r>
            <a:r>
              <a:rPr lang="de-AT" dirty="0"/>
              <a:t>sofortige Rückmeldung</a:t>
            </a:r>
          </a:p>
          <a:p>
            <a:r>
              <a:rPr lang="de-AT" dirty="0"/>
              <a:t>Vergabe von Münzen und Sternen</a:t>
            </a:r>
          </a:p>
          <a:p>
            <a:r>
              <a:rPr lang="de-AT" dirty="0"/>
              <a:t>Betty!?</a:t>
            </a:r>
          </a:p>
        </p:txBody>
      </p:sp>
    </p:spTree>
    <p:extLst>
      <p:ext uri="{BB962C8B-B14F-4D97-AF65-F5344CB8AC3E}">
        <p14:creationId xmlns:p14="http://schemas.microsoft.com/office/powerpoint/2010/main" val="50003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63946C-82D8-469A-B505-53CA0903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Lehrersicht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876CBD2E-540D-4F88-8626-CA33ED64C94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8300" y="1477418"/>
            <a:ext cx="10645140" cy="1021080"/>
          </a:xfrm>
          <a:prstGeom prst="rect">
            <a:avLst/>
          </a:prstGeom>
        </p:spPr>
      </p:pic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1335F280-4723-48EA-927B-1A368CDEDD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027408"/>
              </p:ext>
            </p:extLst>
          </p:nvPr>
        </p:nvGraphicFramePr>
        <p:xfrm>
          <a:off x="2759724" y="2815698"/>
          <a:ext cx="7087255" cy="366222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437472">
                  <a:extLst>
                    <a:ext uri="{9D8B030D-6E8A-4147-A177-3AD203B41FA5}">
                      <a16:colId xmlns:a16="http://schemas.microsoft.com/office/drawing/2014/main" val="1525405446"/>
                    </a:ext>
                  </a:extLst>
                </a:gridCol>
                <a:gridCol w="5649783">
                  <a:extLst>
                    <a:ext uri="{9D8B030D-6E8A-4147-A177-3AD203B41FA5}">
                      <a16:colId xmlns:a16="http://schemas.microsoft.com/office/drawing/2014/main" val="2555438849"/>
                    </a:ext>
                  </a:extLst>
                </a:gridCol>
              </a:tblGrid>
              <a:tr h="207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effectLst/>
                        </a:rPr>
                        <a:t>Klassen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effectLst/>
                        </a:rPr>
                        <a:t>In eigenem Fenster werden neue Klassen angelegt und verwaltet</a:t>
                      </a:r>
                      <a:endParaRPr lang="de-AT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79029"/>
                  </a:ext>
                </a:extLst>
              </a:tr>
              <a:tr h="427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effectLst/>
                        </a:rPr>
                        <a:t>Überblick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effectLst/>
                        </a:rPr>
                        <a:t>über </a:t>
                      </a:r>
                      <a:r>
                        <a:rPr lang="de-AT" sz="1200" b="0" dirty="0" err="1">
                          <a:effectLst/>
                        </a:rPr>
                        <a:t>To</a:t>
                      </a:r>
                      <a:r>
                        <a:rPr lang="de-AT" sz="1200" b="0" dirty="0">
                          <a:effectLst/>
                        </a:rPr>
                        <a:t>-dos, Sterne und Münzen, gerechnete Übungen und Wissenslücken der einzelnen Klassen </a:t>
                      </a:r>
                      <a:endParaRPr lang="de-AT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62627"/>
                  </a:ext>
                </a:extLst>
              </a:tr>
              <a:tr h="1524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 smtClean="0">
                          <a:effectLst/>
                        </a:rPr>
                        <a:t>Bücher</a:t>
                      </a:r>
                      <a:endParaRPr lang="de-AT" sz="12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0830" indent="-2908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effectLst/>
                        </a:rPr>
                        <a:t>Ausgeteilte Bücher: Welche "Bücher" habe ich der aktiven Klasse ausgeteilt?</a:t>
                      </a:r>
                      <a:br>
                        <a:rPr lang="de-AT" sz="1200" b="0" dirty="0">
                          <a:effectLst/>
                        </a:rPr>
                      </a:br>
                      <a:r>
                        <a:rPr lang="de-AT" sz="1200" b="0" dirty="0">
                          <a:effectLst/>
                        </a:rPr>
                        <a:t>Erst wenn Bücher ausgeteilt sind, können – ebenfalls hier – Aufgaben </a:t>
                      </a:r>
                      <a:br>
                        <a:rPr lang="de-AT" sz="1200" b="0" dirty="0">
                          <a:effectLst/>
                        </a:rPr>
                      </a:br>
                      <a:r>
                        <a:rPr lang="de-AT" sz="1200" b="0" dirty="0">
                          <a:effectLst/>
                        </a:rPr>
                        <a:t>(</a:t>
                      </a:r>
                      <a:r>
                        <a:rPr lang="de-AT" sz="1200" b="0" dirty="0" err="1">
                          <a:effectLst/>
                        </a:rPr>
                        <a:t>To</a:t>
                      </a:r>
                      <a:r>
                        <a:rPr lang="de-AT" sz="1200" b="0" dirty="0">
                          <a:effectLst/>
                        </a:rPr>
                        <a:t>-dos) zugeordnet werden.</a:t>
                      </a:r>
                    </a:p>
                    <a:p>
                      <a:pPr marL="290830" indent="-2908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effectLst/>
                        </a:rPr>
                        <a:t>Bibliothek: Alle möglichen Bücher, die an dieser Stelle ausgeteilt werden können. (Stichwortsuche)</a:t>
                      </a:r>
                      <a:endParaRPr lang="de-AT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04929"/>
                  </a:ext>
                </a:extLst>
              </a:tr>
              <a:tr h="646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 err="1">
                          <a:effectLst/>
                        </a:rPr>
                        <a:t>To</a:t>
                      </a:r>
                      <a:r>
                        <a:rPr lang="de-AT" sz="1200" dirty="0">
                          <a:effectLst/>
                        </a:rPr>
                        <a:t>-dos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effectLst/>
                        </a:rPr>
                        <a:t>Zu einem ausgeteilten Buch können Übungen einzelnen Schülern oder ganzen Klassen zugeordnet und eine Frist gesetzt werden.</a:t>
                      </a:r>
                      <a:br>
                        <a:rPr lang="de-AT" sz="1200" b="0" dirty="0">
                          <a:effectLst/>
                        </a:rPr>
                      </a:br>
                      <a:r>
                        <a:rPr lang="de-AT" sz="1200" b="0" dirty="0">
                          <a:effectLst/>
                        </a:rPr>
                        <a:t>Überblick über Fortschritt und Auswertung </a:t>
                      </a:r>
                      <a:endParaRPr lang="de-AT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919358"/>
                  </a:ext>
                </a:extLst>
              </a:tr>
              <a:tr h="427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effectLst/>
                        </a:rPr>
                        <a:t>Auswertung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effectLst/>
                        </a:rPr>
                        <a:t>Detailauswertung bei jedem einzelnen Schüler möglich – bis hin zu seiner Eingabe.</a:t>
                      </a:r>
                      <a:endParaRPr lang="de-AT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721053"/>
                  </a:ext>
                </a:extLst>
              </a:tr>
              <a:tr h="427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effectLst/>
                        </a:rPr>
                        <a:t>Arbeitsblätter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effectLst/>
                        </a:rPr>
                        <a:t>Eigene Zusammenstellung von Aufgaben,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effectLst/>
                        </a:rPr>
                        <a:t>auch als Test möglich</a:t>
                      </a:r>
                      <a:endParaRPr lang="de-AT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859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79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9D572-742A-4AB8-A5C2-716D616C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…die Lehrenden entlastet: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3EBB58-214F-4700-AE2F-4C2FF2147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Korrektur wird durch das Programm erledigt</a:t>
            </a:r>
          </a:p>
          <a:p>
            <a:r>
              <a:rPr lang="de-AT" dirty="0"/>
              <a:t>Vorgegebene Aufgabenserien zu allen Lernzielen können einfach zugewiesen werden.</a:t>
            </a:r>
          </a:p>
          <a:p>
            <a:r>
              <a:rPr lang="de-AT" dirty="0"/>
              <a:t>Möglichkeit, aus den bestehenden Aufgaben eigene Arbeitsblätter zusammenzustellen.</a:t>
            </a:r>
          </a:p>
          <a:p>
            <a:r>
              <a:rPr lang="de-AT" dirty="0"/>
              <a:t>Lehrender erhält Rückmeldungen auf:</a:t>
            </a:r>
          </a:p>
          <a:p>
            <a:pPr lvl="1"/>
            <a:r>
              <a:rPr lang="de-AT" dirty="0"/>
              <a:t>Klassenebene</a:t>
            </a:r>
          </a:p>
          <a:p>
            <a:pPr lvl="1"/>
            <a:r>
              <a:rPr lang="de-AT" dirty="0"/>
              <a:t>Schülerebene</a:t>
            </a:r>
          </a:p>
          <a:p>
            <a:pPr lvl="1"/>
            <a:r>
              <a:rPr lang="de-AT" dirty="0"/>
              <a:t>Aufgabenebene</a:t>
            </a:r>
          </a:p>
        </p:txBody>
      </p:sp>
    </p:spTree>
    <p:extLst>
      <p:ext uri="{BB962C8B-B14F-4D97-AF65-F5344CB8AC3E}">
        <p14:creationId xmlns:p14="http://schemas.microsoft.com/office/powerpoint/2010/main" val="37765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Einsatzmöglichkeiten laut </a:t>
            </a:r>
            <a:r>
              <a:rPr lang="de-AT" dirty="0" err="1" smtClean="0"/>
              <a:t>Bettermarks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AT" dirty="0" smtClean="0"/>
          </a:p>
          <a:p>
            <a:r>
              <a:rPr lang="de-AT" dirty="0" smtClean="0"/>
              <a:t>Als vollwertiger Schulbuchersatz (auch Theorieteile)</a:t>
            </a:r>
          </a:p>
          <a:p>
            <a:r>
              <a:rPr lang="de-AT" dirty="0" smtClean="0"/>
              <a:t>Arbeitsheft (über 100000 verschiedene Aufgaben)</a:t>
            </a:r>
          </a:p>
          <a:p>
            <a:r>
              <a:rPr lang="de-AT" dirty="0" smtClean="0"/>
              <a:t>Als Test-Tool (vorgefertigte oder eigene Tests)</a:t>
            </a:r>
          </a:p>
          <a:p>
            <a:r>
              <a:rPr lang="de-AT" dirty="0" err="1" smtClean="0"/>
              <a:t>Smartboard</a:t>
            </a:r>
            <a:r>
              <a:rPr lang="de-AT" dirty="0" smtClean="0"/>
              <a:t>-Tool</a:t>
            </a:r>
            <a:endParaRPr lang="de-AT" dirty="0"/>
          </a:p>
          <a:p>
            <a:pPr marL="0" indent="0">
              <a:buNone/>
            </a:pPr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  <a:p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865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356</Words>
  <Application>Microsoft Office PowerPoint</Application>
  <PresentationFormat>Breitbild</PresentationFormat>
  <Paragraphs>83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Fetzen</vt:lpstr>
      <vt:lpstr>Bettermarks:  ein adaptives Mathematik-Lernsystem, das Schülern hilft und Lehrer entlastet</vt:lpstr>
      <vt:lpstr>Inhalt</vt:lpstr>
      <vt:lpstr>Ausgangspunkt – Vision (Wunsch)</vt:lpstr>
      <vt:lpstr>Schülersicht</vt:lpstr>
      <vt:lpstr>…das Schülern hilft</vt:lpstr>
      <vt:lpstr>…das Schüler motiviert</vt:lpstr>
      <vt:lpstr>Lehrersicht</vt:lpstr>
      <vt:lpstr>…die Lehrenden entlastet:</vt:lpstr>
      <vt:lpstr>Einsatzmöglichkeiten laut Bettermarks</vt:lpstr>
      <vt:lpstr>Wie setze ich Bettermarks ein?</vt:lpstr>
      <vt:lpstr>Weiterführende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Bettermarks:  eine Mathematik-Lernsoftware, die Schülern hilft und Lehrer entlastet</dc:title>
  <dc:creator>Manfred Raggl</dc:creator>
  <cp:lastModifiedBy>Anna Portenkirchner</cp:lastModifiedBy>
  <cp:revision>36</cp:revision>
  <dcterms:created xsi:type="dcterms:W3CDTF">2019-10-29T09:30:40Z</dcterms:created>
  <dcterms:modified xsi:type="dcterms:W3CDTF">2019-11-22T11:07:36Z</dcterms:modified>
</cp:coreProperties>
</file>