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74" r:id="rId8"/>
    <p:sldId id="263" r:id="rId9"/>
    <p:sldId id="275" r:id="rId10"/>
    <p:sldId id="276" r:id="rId11"/>
    <p:sldId id="268" r:id="rId12"/>
    <p:sldId id="264" r:id="rId13"/>
    <p:sldId id="277" r:id="rId14"/>
    <p:sldId id="270" r:id="rId15"/>
    <p:sldId id="271" r:id="rId16"/>
    <p:sldId id="278" r:id="rId17"/>
    <p:sldId id="279" r:id="rId18"/>
    <p:sldId id="280" r:id="rId19"/>
    <p:sldId id="281" r:id="rId20"/>
    <p:sldId id="282" r:id="rId21"/>
    <p:sldId id="285" r:id="rId22"/>
    <p:sldId id="284" r:id="rId2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AA98DD-9343-199E-88BF-E2758AD856C3}" v="7" dt="2023-03-20T19:44:52.238"/>
    <p1510:client id="{67F30113-3C88-8C39-8AC2-754A20DC56DB}" v="80" dt="2023-03-20T16:24:26.653"/>
    <p1510:client id="{116DEA2A-4115-4160-87E9-CFA62C8DD017}" v="95" dt="2023-03-20T16:40:16.841"/>
    <p1510:client id="{60B41658-D858-4AAD-9BE2-F168ECED5DC5}" v="497" dt="2023-03-14T11:18:39.952"/>
    <p1510:client id="{898622CB-523B-BE0D-641B-64602F480409}" v="61" dt="2023-03-15T12:23:02.622"/>
    <p1510:client id="{91858FF9-87E3-E25C-72ED-81BA81541524}" v="239" dt="2023-03-18T13:04:36.303"/>
    <p1510:client id="{95A587C2-358E-F127-1E61-F1A18E17F03E}" v="52" dt="2023-03-20T14:53:24.352"/>
    <p1510:client id="{BD360943-1CD4-9B34-CB05-AC38D747A4A7}" v="192" dt="2023-03-14T12:15:36.090"/>
    <p1510:client id="{99D7DA32-17D3-C2AA-9B70-03079F755208}" v="186" dt="2023-03-14T19:58:22.403"/>
    <p1510:client id="{DE674A8E-2443-4EE0-A97B-02477FEDEDC0}" v="124" dt="2023-03-17T17:56:01.906"/>
    <p1510:client id="{F6C91FD2-AEEC-7833-7A74-24E9ED3BCCDD}" v="44" dt="2023-03-20T15:15:39.5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10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635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417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91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62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688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496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60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32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683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123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388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4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19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2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vFE30W9I8?feature=oembed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Tn_vr5udGFY?feature=oembed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5Y-SpGh4v90?feature=oembed" TargetMode="Externa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r>
              <a:rPr lang="de-DE" sz="3700"/>
              <a:t>Mehr Zeit für das Wesentliche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de-DE"/>
              <a:t>Mag. Andreas Moser</a:t>
            </a:r>
          </a:p>
          <a:p>
            <a:pPr>
              <a:lnSpc>
                <a:spcPct val="90000"/>
              </a:lnSpc>
            </a:pPr>
            <a:r>
              <a:rPr lang="de-DE"/>
              <a:t>E-</a:t>
            </a:r>
            <a:r>
              <a:rPr lang="de-DE" err="1"/>
              <a:t>education</a:t>
            </a:r>
            <a:r>
              <a:rPr lang="de-DE"/>
              <a:t> Praxistage</a:t>
            </a:r>
          </a:p>
        </p:txBody>
      </p:sp>
      <p:pic>
        <p:nvPicPr>
          <p:cNvPr id="4" name="Picture 3" descr="Neon 3D-Kreis Grafik">
            <a:extLst>
              <a:ext uri="{FF2B5EF4-FFF2-40B4-BE49-F238E27FC236}">
                <a16:creationId xmlns:a16="http://schemas.microsoft.com/office/drawing/2014/main" id="{10216C47-8DCB-D513-F98F-1A70C0948C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58" r="17776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6" name="Grafik 6" descr="Ein Bild, das Logo enthält.&#10;&#10;Beschreibung automatisch generiert.">
            <a:extLst>
              <a:ext uri="{FF2B5EF4-FFF2-40B4-BE49-F238E27FC236}">
                <a16:creationId xmlns:a16="http://schemas.microsoft.com/office/drawing/2014/main" id="{6A8FB94C-B035-A443-9DC3-EDB534731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7145" y="2973068"/>
            <a:ext cx="999658" cy="91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49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BE5C51-9978-5AE4-F9A7-F08D32E49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 algn="just">
              <a:buNone/>
            </a:pPr>
            <a:r>
              <a:rPr lang="de-DE">
                <a:solidFill>
                  <a:schemeClr val="bg1"/>
                </a:solidFill>
                <a:ea typeface="+mn-lt"/>
                <a:cs typeface="+mn-lt"/>
              </a:rPr>
              <a:t>Hier sind ein paar Übungen, die Du machen kannst, um Dein Wissen über die industrielle Revolution zu vertiefen:</a:t>
            </a:r>
            <a:endParaRPr lang="de-DE">
              <a:solidFill>
                <a:schemeClr val="bg1"/>
              </a:solidFill>
            </a:endParaRPr>
          </a:p>
          <a:p>
            <a:pPr algn="just"/>
            <a:r>
              <a:rPr lang="de-DE">
                <a:solidFill>
                  <a:schemeClr val="bg1"/>
                </a:solidFill>
                <a:ea typeface="+mn-lt"/>
                <a:cs typeface="+mn-lt"/>
              </a:rPr>
              <a:t>A: Beschreibe die industrielle Revolution und ihre wichtigsten Erfindungen und Entdeckungen. </a:t>
            </a:r>
          </a:p>
          <a:p>
            <a:pPr algn="just"/>
            <a:r>
              <a:rPr lang="de-DE">
                <a:solidFill>
                  <a:schemeClr val="bg1"/>
                </a:solidFill>
                <a:ea typeface="+mn-lt"/>
                <a:cs typeface="+mn-lt"/>
              </a:rPr>
              <a:t>B: Beschreibe die Auswirkungen der industriellen Revolution auf die Gesellschaft und die Wirtschaft. </a:t>
            </a:r>
          </a:p>
          <a:p>
            <a:pPr algn="just"/>
            <a:r>
              <a:rPr lang="de-DE">
                <a:solidFill>
                  <a:schemeClr val="bg1"/>
                </a:solidFill>
                <a:ea typeface="+mn-lt"/>
                <a:cs typeface="+mn-lt"/>
              </a:rPr>
              <a:t>C: Bewerte kritisch, welche Erfindungen und Entdeckungen während der industriellen Revolution am wichtigsten waren und warum. </a:t>
            </a:r>
          </a:p>
          <a:p>
            <a:pPr algn="just"/>
            <a:r>
              <a:rPr lang="de-DE">
                <a:solidFill>
                  <a:schemeClr val="bg1"/>
                </a:solidFill>
                <a:ea typeface="+mn-lt"/>
                <a:cs typeface="+mn-lt"/>
              </a:rPr>
              <a:t>D: Übertrage das Gelernte auf eine neue Situation, indem Du eine Erfindung oder Entdeckung beschreibst, die heute von großer Bedeutung ist und deren Auswirkungen auf die Gesellschaft und die Wirtschaft diskutierst.</a:t>
            </a:r>
            <a:br>
              <a:rPr lang="de-DE">
                <a:solidFill>
                  <a:schemeClr val="bg1"/>
                </a:solidFill>
                <a:ea typeface="+mn-lt"/>
                <a:cs typeface="+mn-lt"/>
              </a:rPr>
            </a:br>
            <a:endParaRPr lang="de-DE">
              <a:solidFill>
                <a:schemeClr val="bg1"/>
              </a:solidFill>
              <a:ea typeface="+mn-lt"/>
              <a:cs typeface="+mn-lt"/>
            </a:endParaRPr>
          </a:p>
          <a:p>
            <a:pPr marL="0" indent="0" algn="just">
              <a:buNone/>
            </a:pPr>
            <a:r>
              <a:rPr lang="de-DE">
                <a:solidFill>
                  <a:schemeClr val="bg1"/>
                </a:solidFill>
                <a:ea typeface="+mn-lt"/>
                <a:cs typeface="+mn-lt"/>
              </a:rPr>
              <a:t>Du kannst die Übungen alleine oder mit Freunden machen. Viel Spaß dabei!</a:t>
            </a:r>
          </a:p>
          <a:p>
            <a:endParaRPr lang="de-DE">
              <a:solidFill>
                <a:schemeClr val="bg1"/>
              </a:solidFill>
            </a:endParaRPr>
          </a:p>
        </p:txBody>
      </p:sp>
      <p:pic>
        <p:nvPicPr>
          <p:cNvPr id="5" name="Grafik 5" descr="Ein Bild, das Text enthält.&#10;&#10;Beschreibung automatisch generiert.">
            <a:extLst>
              <a:ext uri="{FF2B5EF4-FFF2-40B4-BE49-F238E27FC236}">
                <a16:creationId xmlns:a16="http://schemas.microsoft.com/office/drawing/2014/main" id="{343236AE-4D1C-5848-93E7-50A9CDFC8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" y="2600"/>
            <a:ext cx="12275398" cy="1708392"/>
          </a:xfrm>
          <a:prstGeom prst="rect">
            <a:avLst/>
          </a:prstGeom>
        </p:spPr>
      </p:pic>
      <p:pic>
        <p:nvPicPr>
          <p:cNvPr id="2" name="Grafik 3" descr="Ein Bild, das Text enthält.&#10;&#10;Beschreibung automatisch generiert.">
            <a:extLst>
              <a:ext uri="{FF2B5EF4-FFF2-40B4-BE49-F238E27FC236}">
                <a16:creationId xmlns:a16="http://schemas.microsoft.com/office/drawing/2014/main" id="{F8A91958-62D5-34CF-9622-CDBDB314C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7648" y="6146088"/>
            <a:ext cx="7905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08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4C5663A-0CE3-4AEE-B47E-FB68D9EB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7C039B2-26C9-6451-0359-408AFD870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807305"/>
          </a:xfrm>
        </p:spPr>
        <p:txBody>
          <a:bodyPr>
            <a:normAutofit/>
          </a:bodyPr>
          <a:lstStyle/>
          <a:p>
            <a:r>
              <a:rPr lang="de-DE"/>
              <a:t>Tests und Quizze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CB124EA-836C-AC3C-9B15-27880ED75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333297"/>
            <a:ext cx="3816096" cy="38436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z="2000">
                <a:ea typeface="+mn-lt"/>
                <a:cs typeface="+mn-lt"/>
              </a:rPr>
              <a:t>Zeitersparnis</a:t>
            </a:r>
            <a:endParaRPr lang="de-DE" sz="2000"/>
          </a:p>
          <a:p>
            <a:r>
              <a:rPr lang="de-DE" sz="2000">
                <a:ea typeface="+mn-lt"/>
                <a:cs typeface="+mn-lt"/>
              </a:rPr>
              <a:t>Objektivität</a:t>
            </a:r>
            <a:endParaRPr lang="de-DE" sz="2000"/>
          </a:p>
          <a:p>
            <a:r>
              <a:rPr lang="de-DE" sz="2000">
                <a:ea typeface="+mn-lt"/>
                <a:cs typeface="+mn-lt"/>
              </a:rPr>
              <a:t>Personalisierung</a:t>
            </a:r>
            <a:endParaRPr lang="de-DE" sz="2000"/>
          </a:p>
          <a:p>
            <a:r>
              <a:rPr lang="de-DE" sz="2000">
                <a:ea typeface="+mn-lt"/>
                <a:cs typeface="+mn-lt"/>
              </a:rPr>
              <a:t>Kontinuierliches Feedback</a:t>
            </a:r>
            <a:endParaRPr lang="de-DE" sz="2000"/>
          </a:p>
          <a:p>
            <a:r>
              <a:rPr lang="de-DE" sz="2000">
                <a:ea typeface="+mn-lt"/>
                <a:cs typeface="+mn-lt"/>
              </a:rPr>
              <a:t>Skalierbarkeit</a:t>
            </a:r>
            <a:endParaRPr lang="de-DE" sz="2000"/>
          </a:p>
          <a:p>
            <a:endParaRPr lang="de-DE" sz="2000"/>
          </a:p>
          <a:p>
            <a:endParaRPr lang="de-DE" sz="2000"/>
          </a:p>
        </p:txBody>
      </p:sp>
      <p:pic>
        <p:nvPicPr>
          <p:cNvPr id="5" name="Picture 4" descr="Glühbirne vor gelbem Hintergrund mit skizzierten Lichtstrahlen und Kabel">
            <a:extLst>
              <a:ext uri="{FF2B5EF4-FFF2-40B4-BE49-F238E27FC236}">
                <a16:creationId xmlns:a16="http://schemas.microsoft.com/office/drawing/2014/main" id="{46C5277E-DAA3-136B-DCB9-0027E7497C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90"/>
          <a:stretch/>
        </p:blipFill>
        <p:spPr>
          <a:xfrm>
            <a:off x="4726728" y="10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  <p:pic>
        <p:nvPicPr>
          <p:cNvPr id="6" name="Grafik 5" descr="Ein Bild, das Logo enthält.&#10;&#10;Beschreibung automatisch generiert.">
            <a:extLst>
              <a:ext uri="{FF2B5EF4-FFF2-40B4-BE49-F238E27FC236}">
                <a16:creationId xmlns:a16="http://schemas.microsoft.com/office/drawing/2014/main" id="{0116D549-FBF1-138B-972B-439B30320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5907" y="6146169"/>
            <a:ext cx="784672" cy="71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221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2" descr="Ein Bild, das Text enthält.&#10;&#10;Beschreibung automatisch generiert.">
            <a:extLst>
              <a:ext uri="{FF2B5EF4-FFF2-40B4-BE49-F238E27FC236}">
                <a16:creationId xmlns:a16="http://schemas.microsoft.com/office/drawing/2014/main" id="{EC6E7C17-2E4E-850F-237E-96CD8A5B1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593" y="36690"/>
            <a:ext cx="10832813" cy="6784620"/>
          </a:xfrm>
          <a:prstGeom prst="rect">
            <a:avLst/>
          </a:prstGeom>
        </p:spPr>
      </p:pic>
      <p:pic>
        <p:nvPicPr>
          <p:cNvPr id="3" name="Grafik 3" descr="Ein Bild, das Text enthält.&#10;&#10;Beschreibung automatisch generiert.">
            <a:extLst>
              <a:ext uri="{FF2B5EF4-FFF2-40B4-BE49-F238E27FC236}">
                <a16:creationId xmlns:a16="http://schemas.microsoft.com/office/drawing/2014/main" id="{23033936-2BBC-50C9-3044-E6F710171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1264" y="6111054"/>
            <a:ext cx="7905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7700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4C5663A-0CE3-4AEE-B47E-FB68D9EB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DC0F8BF-8544-6E7D-629F-525AE7613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807305"/>
          </a:xfrm>
        </p:spPr>
        <p:txBody>
          <a:bodyPr>
            <a:normAutofit/>
          </a:bodyPr>
          <a:lstStyle/>
          <a:p>
            <a:r>
              <a:rPr lang="de-DE"/>
              <a:t>Organisation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33A230-C70B-7CE9-7120-1FDBA02AF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333297"/>
            <a:ext cx="3816096" cy="38436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z="2000"/>
              <a:t>Stundenplanung</a:t>
            </a:r>
          </a:p>
          <a:p>
            <a:r>
              <a:rPr lang="de-DE" sz="2000"/>
              <a:t>Jahresplanung</a:t>
            </a:r>
          </a:p>
          <a:p>
            <a:r>
              <a:rPr lang="de-DE" sz="2000"/>
              <a:t>Korrektur und Bewertung</a:t>
            </a:r>
          </a:p>
          <a:p>
            <a:r>
              <a:rPr lang="de-DE" sz="2000"/>
              <a:t>Feedback</a:t>
            </a:r>
          </a:p>
          <a:p>
            <a:endParaRPr lang="de-DE" sz="2000"/>
          </a:p>
        </p:txBody>
      </p:sp>
      <p:pic>
        <p:nvPicPr>
          <p:cNvPr id="21" name="Picture 20" descr="Zeichnungen auf buntem Papier">
            <a:extLst>
              <a:ext uri="{FF2B5EF4-FFF2-40B4-BE49-F238E27FC236}">
                <a16:creationId xmlns:a16="http://schemas.microsoft.com/office/drawing/2014/main" id="{D4285356-8E0B-B728-9A7D-84CB40FF81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6" r="26680" b="-3"/>
          <a:stretch/>
        </p:blipFill>
        <p:spPr>
          <a:xfrm>
            <a:off x="4726728" y="10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  <p:pic>
        <p:nvPicPr>
          <p:cNvPr id="4" name="Grafik 4" descr="Ein Bild, das Text enthält.&#10;&#10;Beschreibung automatisch generiert.">
            <a:extLst>
              <a:ext uri="{FF2B5EF4-FFF2-40B4-BE49-F238E27FC236}">
                <a16:creationId xmlns:a16="http://schemas.microsoft.com/office/drawing/2014/main" id="{4A9816BF-2BAD-4459-F5B7-8413B267D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6437" y="6146088"/>
            <a:ext cx="7905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47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5185F08-E678-94EA-FC5F-BA7F8A89B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de-DE"/>
              <a:t>Jahresplanung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6B65C7C-3669-CA5B-D4EC-F87134CB2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de-DE" sz="2000">
                <a:ea typeface="+mn-lt"/>
                <a:cs typeface="+mn-lt"/>
              </a:rPr>
              <a:t>Objektivität</a:t>
            </a:r>
          </a:p>
          <a:p>
            <a:r>
              <a:rPr lang="de-DE" sz="2000">
                <a:ea typeface="+mn-lt"/>
                <a:cs typeface="+mn-lt"/>
              </a:rPr>
              <a:t>Effizienz</a:t>
            </a:r>
          </a:p>
          <a:p>
            <a:r>
              <a:rPr lang="de-DE" sz="2000">
                <a:ea typeface="+mn-lt"/>
                <a:cs typeface="+mn-lt"/>
              </a:rPr>
              <a:t>Individualisierung</a:t>
            </a:r>
          </a:p>
          <a:p>
            <a:r>
              <a:rPr lang="de-DE" sz="2000">
                <a:ea typeface="+mn-lt"/>
                <a:cs typeface="+mn-lt"/>
              </a:rPr>
              <a:t>Flexibilität</a:t>
            </a:r>
          </a:p>
          <a:p>
            <a:r>
              <a:rPr lang="de-DE" sz="2000">
                <a:ea typeface="+mn-lt"/>
                <a:cs typeface="+mn-lt"/>
              </a:rPr>
              <a:t>Kontinuität</a:t>
            </a:r>
            <a:endParaRPr lang="de-DE" sz="2000"/>
          </a:p>
        </p:txBody>
      </p:sp>
      <p:pic>
        <p:nvPicPr>
          <p:cNvPr id="5" name="Picture 4" descr="Glühbirne auf grünem Gras">
            <a:extLst>
              <a:ext uri="{FF2B5EF4-FFF2-40B4-BE49-F238E27FC236}">
                <a16:creationId xmlns:a16="http://schemas.microsoft.com/office/drawing/2014/main" id="{4250CBA0-2FB4-8FD8-2689-0986FD1CED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70" r="21193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4" name="Grafik 5" descr="Ein Bild, das Text enthält.&#10;&#10;Beschreibung automatisch generiert.">
            <a:extLst>
              <a:ext uri="{FF2B5EF4-FFF2-40B4-BE49-F238E27FC236}">
                <a16:creationId xmlns:a16="http://schemas.microsoft.com/office/drawing/2014/main" id="{A0761DC4-31F4-4C1F-333F-19CD2ACAA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2575" y="6146088"/>
            <a:ext cx="7905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539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88F20F8-60BF-42FE-A252-DFD5A7445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8A68847-134F-4AF1-B1C6-332344C9C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rgbClr val="E72971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1B99D94-5CC2-B4D7-6F55-9911B7C21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e-DE"/>
              <a:t>Interdisziplinäre Jahresplanung DIG</a:t>
            </a:r>
          </a:p>
        </p:txBody>
      </p:sp>
      <p:graphicFrame>
        <p:nvGraphicFramePr>
          <p:cNvPr id="11" name="Tabelle 5">
            <a:extLst>
              <a:ext uri="{FF2B5EF4-FFF2-40B4-BE49-F238E27FC236}">
                <a16:creationId xmlns:a16="http://schemas.microsoft.com/office/drawing/2014/main" id="{3E74BAB1-62D1-75EB-921C-F40AA21BA0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4451884"/>
              </p:ext>
            </p:extLst>
          </p:nvPr>
        </p:nvGraphicFramePr>
        <p:xfrm>
          <a:off x="838200" y="2029230"/>
          <a:ext cx="10515603" cy="424458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475801">
                  <a:extLst>
                    <a:ext uri="{9D8B030D-6E8A-4147-A177-3AD203B41FA5}">
                      <a16:colId xmlns:a16="http://schemas.microsoft.com/office/drawing/2014/main" val="3280508613"/>
                    </a:ext>
                  </a:extLst>
                </a:gridCol>
                <a:gridCol w="1534625">
                  <a:extLst>
                    <a:ext uri="{9D8B030D-6E8A-4147-A177-3AD203B41FA5}">
                      <a16:colId xmlns:a16="http://schemas.microsoft.com/office/drawing/2014/main" val="3828074283"/>
                    </a:ext>
                  </a:extLst>
                </a:gridCol>
                <a:gridCol w="2001077">
                  <a:extLst>
                    <a:ext uri="{9D8B030D-6E8A-4147-A177-3AD203B41FA5}">
                      <a16:colId xmlns:a16="http://schemas.microsoft.com/office/drawing/2014/main" val="198947724"/>
                    </a:ext>
                  </a:extLst>
                </a:gridCol>
                <a:gridCol w="2731382">
                  <a:extLst>
                    <a:ext uri="{9D8B030D-6E8A-4147-A177-3AD203B41FA5}">
                      <a16:colId xmlns:a16="http://schemas.microsoft.com/office/drawing/2014/main" val="3216404978"/>
                    </a:ext>
                  </a:extLst>
                </a:gridCol>
                <a:gridCol w="2772718">
                  <a:extLst>
                    <a:ext uri="{9D8B030D-6E8A-4147-A177-3AD203B41FA5}">
                      <a16:colId xmlns:a16="http://schemas.microsoft.com/office/drawing/2014/main" val="2366961243"/>
                    </a:ext>
                  </a:extLst>
                </a:gridCol>
              </a:tblGrid>
              <a:tr h="237944">
                <a:tc>
                  <a:txBody>
                    <a:bodyPr/>
                    <a:lstStyle/>
                    <a:p>
                      <a:pPr fontAlgn="b"/>
                      <a:r>
                        <a:rPr lang="de-DE" sz="1000">
                          <a:effectLst/>
                        </a:rPr>
                        <a:t>Unterrichtseinheit</a:t>
                      </a:r>
                      <a:endParaRPr lang="de-DE" sz="1000" b="1">
                        <a:effectLst/>
                      </a:endParaRPr>
                    </a:p>
                  </a:txBody>
                  <a:tcPr marL="50986" marR="50986" marT="25493" marB="25493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de-DE" sz="1000">
                          <a:effectLst/>
                        </a:rPr>
                        <a:t>Inhalt</a:t>
                      </a:r>
                      <a:endParaRPr lang="de-DE" sz="1000" b="1">
                        <a:effectLst/>
                      </a:endParaRPr>
                    </a:p>
                  </a:txBody>
                  <a:tcPr marL="50986" marR="50986" marT="25493" marB="25493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de-DE" sz="1000">
                          <a:effectLst/>
                        </a:rPr>
                        <a:t>Lehrplanbezug</a:t>
                      </a:r>
                      <a:endParaRPr lang="de-DE" sz="1000" b="1">
                        <a:effectLst/>
                      </a:endParaRPr>
                    </a:p>
                  </a:txBody>
                  <a:tcPr marL="50986" marR="50986" marT="25493" marB="25493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de-DE" sz="1000">
                          <a:effectLst/>
                        </a:rPr>
                        <a:t>Interdisziplinäre Verknüpfung</a:t>
                      </a:r>
                      <a:endParaRPr lang="de-DE" sz="1000" b="1">
                        <a:effectLst/>
                      </a:endParaRPr>
                    </a:p>
                  </a:txBody>
                  <a:tcPr marL="50986" marR="50986" marT="25493" marB="25493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de-DE" sz="1000">
                          <a:effectLst/>
                        </a:rPr>
                        <a:t>Medien/Vorbereitungen</a:t>
                      </a:r>
                      <a:endParaRPr lang="de-DE" sz="1000" b="1">
                        <a:effectLst/>
                      </a:endParaRPr>
                    </a:p>
                  </a:txBody>
                  <a:tcPr marL="50986" marR="50986" marT="25493" marB="25493" anchor="b"/>
                </a:tc>
                <a:extLst>
                  <a:ext uri="{0D108BD9-81ED-4DB2-BD59-A6C34878D82A}">
                    <a16:rowId xmlns:a16="http://schemas.microsoft.com/office/drawing/2014/main" val="2562412473"/>
                  </a:ext>
                </a:extLst>
              </a:tr>
              <a:tr h="388717">
                <a:tc>
                  <a:txBody>
                    <a:bodyPr/>
                    <a:lstStyle/>
                    <a:p>
                      <a:pPr fontAlgn="base"/>
                      <a:r>
                        <a:rPr lang="de-DE" sz="1000">
                          <a:effectLst/>
                        </a:rPr>
                        <a:t>1. Einheit</a:t>
                      </a:r>
                    </a:p>
                  </a:txBody>
                  <a:tcPr marL="50986" marR="50986" marT="25493" marB="25493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de-DE" sz="1000">
                          <a:effectLst/>
                        </a:rPr>
                        <a:t>Einführung in den Computer</a:t>
                      </a:r>
                    </a:p>
                  </a:txBody>
                  <a:tcPr marL="50986" marR="50986" marT="25493" marB="25493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de-DE" sz="1000">
                          <a:effectLst/>
                        </a:rPr>
                        <a:t>Digitale Medien als Werkzeug kennen lernen</a:t>
                      </a:r>
                    </a:p>
                  </a:txBody>
                  <a:tcPr marL="50986" marR="50986" marT="25493" marB="25493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de-DE" sz="1000">
                          <a:effectLst/>
                        </a:rPr>
                        <a:t>Deutsch: Schreiben von Texten</a:t>
                      </a:r>
                    </a:p>
                  </a:txBody>
                  <a:tcPr marL="50986" marR="50986" marT="25493" marB="25493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de-DE" sz="1000">
                          <a:effectLst/>
                        </a:rPr>
                        <a:t>Computer, Maus, Tastatur</a:t>
                      </a:r>
                    </a:p>
                  </a:txBody>
                  <a:tcPr marL="50986" marR="50986" marT="25493" marB="25493" anchor="ctr"/>
                </a:tc>
                <a:extLst>
                  <a:ext uri="{0D108BD9-81ED-4DB2-BD59-A6C34878D82A}">
                    <a16:rowId xmlns:a16="http://schemas.microsoft.com/office/drawing/2014/main" val="349348741"/>
                  </a:ext>
                </a:extLst>
              </a:tr>
              <a:tr h="388717">
                <a:tc>
                  <a:txBody>
                    <a:bodyPr/>
                    <a:lstStyle/>
                    <a:p>
                      <a:pPr fontAlgn="base"/>
                      <a:r>
                        <a:rPr lang="de-DE" sz="1000">
                          <a:effectLst/>
                        </a:rPr>
                        <a:t>2. Einheit</a:t>
                      </a:r>
                    </a:p>
                  </a:txBody>
                  <a:tcPr marL="50986" marR="50986" marT="25493" marB="25493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de-DE" sz="1000">
                          <a:effectLst/>
                        </a:rPr>
                        <a:t>Sicherheit im Internet</a:t>
                      </a:r>
                    </a:p>
                  </a:txBody>
                  <a:tcPr marL="50986" marR="50986" marT="25493" marB="25493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de-DE" sz="1000">
                          <a:effectLst/>
                        </a:rPr>
                        <a:t>Datenschutz im Internet</a:t>
                      </a:r>
                    </a:p>
                  </a:txBody>
                  <a:tcPr marL="50986" marR="50986" marT="25493" marB="25493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de-DE" sz="1000">
                          <a:effectLst/>
                        </a:rPr>
                        <a:t>Ethik: Verantwortungsvoller Umgang mit persönlichen Daten</a:t>
                      </a:r>
                    </a:p>
                  </a:txBody>
                  <a:tcPr marL="50986" marR="50986" marT="25493" marB="25493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de-DE" sz="1000">
                          <a:effectLst/>
                        </a:rPr>
                        <a:t>Computer, Internetzugang</a:t>
                      </a:r>
                    </a:p>
                  </a:txBody>
                  <a:tcPr marL="50986" marR="50986" marT="25493" marB="25493" anchor="ctr"/>
                </a:tc>
                <a:extLst>
                  <a:ext uri="{0D108BD9-81ED-4DB2-BD59-A6C34878D82A}">
                    <a16:rowId xmlns:a16="http://schemas.microsoft.com/office/drawing/2014/main" val="621218011"/>
                  </a:ext>
                </a:extLst>
              </a:tr>
              <a:tr h="388717">
                <a:tc>
                  <a:txBody>
                    <a:bodyPr/>
                    <a:lstStyle/>
                    <a:p>
                      <a:pPr fontAlgn="base"/>
                      <a:r>
                        <a:rPr lang="de-DE" sz="1000">
                          <a:effectLst/>
                        </a:rPr>
                        <a:t>3. Einheit</a:t>
                      </a:r>
                    </a:p>
                  </a:txBody>
                  <a:tcPr marL="50986" marR="50986" marT="25493" marB="25493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de-DE" sz="1000">
                          <a:effectLst/>
                        </a:rPr>
                        <a:t>Einführung in Textverarbeitung</a:t>
                      </a:r>
                    </a:p>
                  </a:txBody>
                  <a:tcPr marL="50986" marR="50986" marT="25493" marB="25493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de-DE" sz="1000">
                          <a:effectLst/>
                        </a:rPr>
                        <a:t>Schreiben und Formatieren von Texten</a:t>
                      </a:r>
                    </a:p>
                  </a:txBody>
                  <a:tcPr marL="50986" marR="50986" marT="25493" marB="25493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de-DE" sz="1000">
                          <a:effectLst/>
                        </a:rPr>
                        <a:t>Deutsch: Schreiben von Texten</a:t>
                      </a:r>
                    </a:p>
                  </a:txBody>
                  <a:tcPr marL="50986" marR="50986" marT="25493" marB="25493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de-DE" sz="1000">
                          <a:effectLst/>
                        </a:rPr>
                        <a:t>Computer, Textverarbeitungsprogramm</a:t>
                      </a:r>
                    </a:p>
                  </a:txBody>
                  <a:tcPr marL="50986" marR="50986" marT="25493" marB="25493" anchor="ctr"/>
                </a:tc>
                <a:extLst>
                  <a:ext uri="{0D108BD9-81ED-4DB2-BD59-A6C34878D82A}">
                    <a16:rowId xmlns:a16="http://schemas.microsoft.com/office/drawing/2014/main" val="1797659571"/>
                  </a:ext>
                </a:extLst>
              </a:tr>
              <a:tr h="388717">
                <a:tc>
                  <a:txBody>
                    <a:bodyPr/>
                    <a:lstStyle/>
                    <a:p>
                      <a:pPr fontAlgn="base"/>
                      <a:r>
                        <a:rPr lang="de-DE" sz="1000">
                          <a:effectLst/>
                        </a:rPr>
                        <a:t>4. Einheit</a:t>
                      </a:r>
                    </a:p>
                  </a:txBody>
                  <a:tcPr marL="50986" marR="50986" marT="25493" marB="25493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de-DE" sz="1000">
                          <a:effectLst/>
                        </a:rPr>
                        <a:t>Einführung in Tabellenkalkulation</a:t>
                      </a:r>
                    </a:p>
                  </a:txBody>
                  <a:tcPr marL="50986" marR="50986" marT="25493" marB="25493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de-DE" sz="1000">
                          <a:effectLst/>
                        </a:rPr>
                        <a:t>Erstellen von einfachen Tabellen</a:t>
                      </a:r>
                    </a:p>
                  </a:txBody>
                  <a:tcPr marL="50986" marR="50986" marT="25493" marB="25493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de-DE" sz="1000">
                          <a:effectLst/>
                        </a:rPr>
                        <a:t>Mathematik: Erfassen von Zahlen und deren Verarbeitung</a:t>
                      </a:r>
                    </a:p>
                  </a:txBody>
                  <a:tcPr marL="50986" marR="50986" marT="25493" marB="25493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de-DE" sz="1000">
                          <a:effectLst/>
                        </a:rPr>
                        <a:t>Computer, Tabellenkalkulationsprogramm</a:t>
                      </a:r>
                    </a:p>
                  </a:txBody>
                  <a:tcPr marL="50986" marR="50986" marT="25493" marB="25493" anchor="ctr"/>
                </a:tc>
                <a:extLst>
                  <a:ext uri="{0D108BD9-81ED-4DB2-BD59-A6C34878D82A}">
                    <a16:rowId xmlns:a16="http://schemas.microsoft.com/office/drawing/2014/main" val="559761430"/>
                  </a:ext>
                </a:extLst>
              </a:tr>
              <a:tr h="388717">
                <a:tc>
                  <a:txBody>
                    <a:bodyPr/>
                    <a:lstStyle/>
                    <a:p>
                      <a:pPr fontAlgn="base"/>
                      <a:r>
                        <a:rPr lang="de-DE" sz="1000">
                          <a:effectLst/>
                        </a:rPr>
                        <a:t>5. Einheit</a:t>
                      </a:r>
                    </a:p>
                  </a:txBody>
                  <a:tcPr marL="50986" marR="50986" marT="25493" marB="25493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de-DE" sz="1000">
                          <a:effectLst/>
                        </a:rPr>
                        <a:t>Einführung in Präsentationssoftware</a:t>
                      </a:r>
                    </a:p>
                  </a:txBody>
                  <a:tcPr marL="50986" marR="50986" marT="25493" marB="25493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de-DE" sz="1000">
                          <a:effectLst/>
                        </a:rPr>
                        <a:t>Erstellen von einfachen Präsentationen</a:t>
                      </a:r>
                    </a:p>
                  </a:txBody>
                  <a:tcPr marL="50986" marR="50986" marT="25493" marB="25493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de-DE" sz="1000">
                          <a:effectLst/>
                        </a:rPr>
                        <a:t>Deutsch: Präsentieren von Inhalten</a:t>
                      </a:r>
                    </a:p>
                  </a:txBody>
                  <a:tcPr marL="50986" marR="50986" marT="25493" marB="25493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de-DE" sz="1000">
                          <a:effectLst/>
                        </a:rPr>
                        <a:t>Computer, Präsentationssoftware</a:t>
                      </a:r>
                    </a:p>
                  </a:txBody>
                  <a:tcPr marL="50986" marR="50986" marT="25493" marB="25493" anchor="ctr"/>
                </a:tc>
                <a:extLst>
                  <a:ext uri="{0D108BD9-81ED-4DB2-BD59-A6C34878D82A}">
                    <a16:rowId xmlns:a16="http://schemas.microsoft.com/office/drawing/2014/main" val="3453898082"/>
                  </a:ext>
                </a:extLst>
              </a:tr>
              <a:tr h="388717">
                <a:tc>
                  <a:txBody>
                    <a:bodyPr/>
                    <a:lstStyle/>
                    <a:p>
                      <a:pPr fontAlgn="base"/>
                      <a:r>
                        <a:rPr lang="de-DE" sz="1000">
                          <a:effectLst/>
                        </a:rPr>
                        <a:t>6. Einheit</a:t>
                      </a:r>
                    </a:p>
                  </a:txBody>
                  <a:tcPr marL="50986" marR="50986" marT="25493" marB="25493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de-DE" sz="1000">
                          <a:effectLst/>
                        </a:rPr>
                        <a:t>Programmierung mit visuellen Blöcken</a:t>
                      </a:r>
                    </a:p>
                  </a:txBody>
                  <a:tcPr marL="50986" marR="50986" marT="25493" marB="25493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de-DE" sz="1000">
                          <a:effectLst/>
                        </a:rPr>
                        <a:t>Grundlegende Programmierkonzepte verstehen</a:t>
                      </a:r>
                    </a:p>
                  </a:txBody>
                  <a:tcPr marL="50986" marR="50986" marT="25493" marB="25493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de-DE" sz="1000">
                          <a:effectLst/>
                        </a:rPr>
                        <a:t>Mathematik: Logisches Denken und Problemlösung</a:t>
                      </a:r>
                    </a:p>
                  </a:txBody>
                  <a:tcPr marL="50986" marR="50986" marT="25493" marB="25493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de-DE" sz="1000">
                          <a:effectLst/>
                        </a:rPr>
                        <a:t>Computer, Programmier-Software</a:t>
                      </a:r>
                    </a:p>
                  </a:txBody>
                  <a:tcPr marL="50986" marR="50986" marT="25493" marB="25493" anchor="ctr"/>
                </a:tc>
                <a:extLst>
                  <a:ext uri="{0D108BD9-81ED-4DB2-BD59-A6C34878D82A}">
                    <a16:rowId xmlns:a16="http://schemas.microsoft.com/office/drawing/2014/main" val="1077316329"/>
                  </a:ext>
                </a:extLst>
              </a:tr>
              <a:tr h="388717">
                <a:tc>
                  <a:txBody>
                    <a:bodyPr/>
                    <a:lstStyle/>
                    <a:p>
                      <a:pPr fontAlgn="base"/>
                      <a:r>
                        <a:rPr lang="de-DE" sz="1000">
                          <a:effectLst/>
                        </a:rPr>
                        <a:t>7. Einheit</a:t>
                      </a:r>
                    </a:p>
                  </a:txBody>
                  <a:tcPr marL="50986" marR="50986" marT="25493" marB="25493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de-DE" sz="1000">
                          <a:effectLst/>
                        </a:rPr>
                        <a:t>Online-Recherche</a:t>
                      </a:r>
                    </a:p>
                  </a:txBody>
                  <a:tcPr marL="50986" marR="50986" marT="25493" marB="25493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de-DE" sz="1000">
                          <a:effectLst/>
                        </a:rPr>
                        <a:t>Informationsbeschaffung im Internet</a:t>
                      </a:r>
                    </a:p>
                  </a:txBody>
                  <a:tcPr marL="50986" marR="50986" marT="25493" marB="25493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de-DE" sz="1000">
                          <a:effectLst/>
                        </a:rPr>
                        <a:t>Sachunterricht: Recherche zu verschiedenen Themen</a:t>
                      </a:r>
                    </a:p>
                  </a:txBody>
                  <a:tcPr marL="50986" marR="50986" marT="25493" marB="25493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de-DE" sz="1000">
                          <a:effectLst/>
                        </a:rPr>
                        <a:t>Computer, Internetzugang</a:t>
                      </a:r>
                    </a:p>
                  </a:txBody>
                  <a:tcPr marL="50986" marR="50986" marT="25493" marB="25493" anchor="ctr"/>
                </a:tc>
                <a:extLst>
                  <a:ext uri="{0D108BD9-81ED-4DB2-BD59-A6C34878D82A}">
                    <a16:rowId xmlns:a16="http://schemas.microsoft.com/office/drawing/2014/main" val="3716654617"/>
                  </a:ext>
                </a:extLst>
              </a:tr>
              <a:tr h="388717">
                <a:tc>
                  <a:txBody>
                    <a:bodyPr/>
                    <a:lstStyle/>
                    <a:p>
                      <a:pPr fontAlgn="base"/>
                      <a:r>
                        <a:rPr lang="de-DE" sz="1000">
                          <a:effectLst/>
                        </a:rPr>
                        <a:t>8. Einheit</a:t>
                      </a:r>
                    </a:p>
                  </a:txBody>
                  <a:tcPr marL="50986" marR="50986" marT="25493" marB="25493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de-DE" sz="1000">
                          <a:effectLst/>
                        </a:rPr>
                        <a:t>Einführung in die Bildbearbeitung</a:t>
                      </a:r>
                    </a:p>
                  </a:txBody>
                  <a:tcPr marL="50986" marR="50986" marT="25493" marB="25493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de-DE" sz="1000">
                          <a:effectLst/>
                        </a:rPr>
                        <a:t>Bearbeiten von Bildern</a:t>
                      </a:r>
                    </a:p>
                  </a:txBody>
                  <a:tcPr marL="50986" marR="50986" marT="25493" marB="25493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de-DE" sz="1000">
                          <a:effectLst/>
                        </a:rPr>
                        <a:t>Bildnerische Erziehung: Gestalten von Bildern am Computer</a:t>
                      </a:r>
                    </a:p>
                  </a:txBody>
                  <a:tcPr marL="50986" marR="50986" marT="25493" marB="25493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de-DE" sz="1000">
                          <a:effectLst/>
                        </a:rPr>
                        <a:t>Computer, Bildbearbeitungsprogramm</a:t>
                      </a:r>
                    </a:p>
                  </a:txBody>
                  <a:tcPr marL="50986" marR="50986" marT="25493" marB="25493" anchor="ctr"/>
                </a:tc>
                <a:extLst>
                  <a:ext uri="{0D108BD9-81ED-4DB2-BD59-A6C34878D82A}">
                    <a16:rowId xmlns:a16="http://schemas.microsoft.com/office/drawing/2014/main" val="3380202827"/>
                  </a:ext>
                </a:extLst>
              </a:tr>
              <a:tr h="388717">
                <a:tc>
                  <a:txBody>
                    <a:bodyPr/>
                    <a:lstStyle/>
                    <a:p>
                      <a:pPr fontAlgn="base"/>
                      <a:r>
                        <a:rPr lang="de-DE" sz="1000">
                          <a:effectLst/>
                        </a:rPr>
                        <a:t>9. Einheit</a:t>
                      </a:r>
                    </a:p>
                  </a:txBody>
                  <a:tcPr marL="50986" marR="50986" marT="25493" marB="25493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de-DE" sz="1000">
                          <a:effectLst/>
                        </a:rPr>
                        <a:t>Einführung in die Audiobearbeitung</a:t>
                      </a:r>
                    </a:p>
                  </a:txBody>
                  <a:tcPr marL="50986" marR="50986" marT="25493" marB="25493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de-DE" sz="1000">
                          <a:effectLst/>
                        </a:rPr>
                        <a:t>Aufnehmen und Bearbeiten von Audio-Dateien</a:t>
                      </a:r>
                    </a:p>
                  </a:txBody>
                  <a:tcPr marL="50986" marR="50986" marT="25493" marB="25493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de-DE" sz="1000">
                          <a:effectLst/>
                        </a:rPr>
                        <a:t>Musik: Erstellen von eigenen Musikstücken am Computer</a:t>
                      </a:r>
                    </a:p>
                  </a:txBody>
                  <a:tcPr marL="50986" marR="50986" marT="25493" marB="25493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de-DE" sz="1000">
                          <a:effectLst/>
                        </a:rPr>
                        <a:t>Computer, Audiobearbeitungsprogramm</a:t>
                      </a:r>
                    </a:p>
                  </a:txBody>
                  <a:tcPr marL="50986" marR="50986" marT="25493" marB="25493" anchor="ctr"/>
                </a:tc>
                <a:extLst>
                  <a:ext uri="{0D108BD9-81ED-4DB2-BD59-A6C34878D82A}">
                    <a16:rowId xmlns:a16="http://schemas.microsoft.com/office/drawing/2014/main" val="817441879"/>
                  </a:ext>
                </a:extLst>
              </a:tr>
              <a:tr h="388717">
                <a:tc>
                  <a:txBody>
                    <a:bodyPr/>
                    <a:lstStyle/>
                    <a:p>
                      <a:pPr fontAlgn="base"/>
                      <a:r>
                        <a:rPr lang="de-DE" sz="1000">
                          <a:effectLst/>
                        </a:rPr>
                        <a:t>10. Einheit</a:t>
                      </a:r>
                    </a:p>
                  </a:txBody>
                  <a:tcPr marL="50986" marR="50986" marT="25493" marB="25493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de-DE" sz="1000">
                          <a:effectLst/>
                        </a:rPr>
                        <a:t>Abschlussprojekt</a:t>
                      </a:r>
                    </a:p>
                  </a:txBody>
                  <a:tcPr marL="50986" marR="50986" marT="25493" marB="25493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de-DE" sz="1000">
                          <a:effectLst/>
                        </a:rPr>
                        <a:t>Anwenden der erlernten Fähigkeiten</a:t>
                      </a:r>
                    </a:p>
                  </a:txBody>
                  <a:tcPr marL="50986" marR="50986" marT="25493" marB="25493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de-DE" sz="1000">
                          <a:effectLst/>
                        </a:rPr>
                        <a:t>-</a:t>
                      </a:r>
                    </a:p>
                  </a:txBody>
                  <a:tcPr marL="50986" marR="50986" marT="25493" marB="25493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de-DE" sz="1000">
                          <a:effectLst/>
                        </a:rPr>
                        <a:t>Computer, verschiedene Software-Tools</a:t>
                      </a:r>
                    </a:p>
                  </a:txBody>
                  <a:tcPr marL="50986" marR="50986" marT="25493" marB="25493" anchor="ctr"/>
                </a:tc>
                <a:extLst>
                  <a:ext uri="{0D108BD9-81ED-4DB2-BD59-A6C34878D82A}">
                    <a16:rowId xmlns:a16="http://schemas.microsoft.com/office/drawing/2014/main" val="979437006"/>
                  </a:ext>
                </a:extLst>
              </a:tr>
            </a:tbl>
          </a:graphicData>
        </a:graphic>
      </p:graphicFrame>
      <p:pic>
        <p:nvPicPr>
          <p:cNvPr id="3" name="Grafik 3" descr="Ein Bild, das Text enthält.&#10;&#10;Beschreibung automatisch generiert.">
            <a:extLst>
              <a:ext uri="{FF2B5EF4-FFF2-40B4-BE49-F238E27FC236}">
                <a16:creationId xmlns:a16="http://schemas.microsoft.com/office/drawing/2014/main" id="{014F2C31-49E9-7A32-8F9B-560273D8D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2575" y="6146088"/>
            <a:ext cx="7905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471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0DE92DF-4769-4DE9-93FD-EE312718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6E66D32-09A0-979E-EB98-8030AD889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r>
              <a:rPr lang="de-DE"/>
              <a:t>Bewertung, Korrektur und Feedback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D52EF75-386D-F863-6A00-010973C20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de-DE" sz="2000"/>
              <a:t>Effizienz</a:t>
            </a:r>
          </a:p>
          <a:p>
            <a:r>
              <a:rPr lang="de-DE" sz="2000"/>
              <a:t>Objektivität</a:t>
            </a:r>
          </a:p>
          <a:p>
            <a:r>
              <a:rPr lang="de-DE" sz="2000"/>
              <a:t>Individualisierung</a:t>
            </a:r>
          </a:p>
          <a:p>
            <a:r>
              <a:rPr lang="de-DE" sz="2000"/>
              <a:t>Feedback</a:t>
            </a:r>
          </a:p>
          <a:p>
            <a:r>
              <a:rPr lang="de-DE" sz="2000"/>
              <a:t>Datenanalyse</a:t>
            </a:r>
          </a:p>
        </p:txBody>
      </p:sp>
      <p:pic>
        <p:nvPicPr>
          <p:cNvPr id="7" name="Graphic 6" descr="Volltreffer">
            <a:extLst>
              <a:ext uri="{FF2B5EF4-FFF2-40B4-BE49-F238E27FC236}">
                <a16:creationId xmlns:a16="http://schemas.microsoft.com/office/drawing/2014/main" id="{30348A73-7592-FAB5-6AFC-48A191015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56646" y="1197228"/>
            <a:ext cx="4491887" cy="4491887"/>
          </a:xfrm>
          <a:prstGeom prst="rect">
            <a:avLst/>
          </a:prstGeom>
        </p:spPr>
      </p:pic>
      <p:pic>
        <p:nvPicPr>
          <p:cNvPr id="4" name="Grafik 4" descr="Ein Bild, das Text enthält.&#10;&#10;Beschreibung automatisch generiert.">
            <a:extLst>
              <a:ext uri="{FF2B5EF4-FFF2-40B4-BE49-F238E27FC236}">
                <a16:creationId xmlns:a16="http://schemas.microsoft.com/office/drawing/2014/main" id="{2F70F2A1-599F-A8D0-C230-F9AD6C5DD8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1333" y="6172364"/>
            <a:ext cx="7905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251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E4CD457-E37B-4177-94C9-92C24E732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rafik 2" descr="Ein Bild, das Text, Whiteboard enthält.&#10;&#10;Beschreibung automatisch generiert.">
            <a:extLst>
              <a:ext uri="{FF2B5EF4-FFF2-40B4-BE49-F238E27FC236}">
                <a16:creationId xmlns:a16="http://schemas.microsoft.com/office/drawing/2014/main" id="{482DFA03-726E-B7DF-9653-873371334A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46" r="-1" b="5458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3" name="Grafik 3" descr="Ein Bild, das Text enthält.&#10;&#10;Beschreibung automatisch generiert.">
            <a:extLst>
              <a:ext uri="{FF2B5EF4-FFF2-40B4-BE49-F238E27FC236}">
                <a16:creationId xmlns:a16="http://schemas.microsoft.com/office/drawing/2014/main" id="{05A8135C-93DB-AEBA-A119-615F0298F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2575" y="6146088"/>
            <a:ext cx="7905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037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E4CD457-E37B-4177-94C9-92C24E732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rafik 2" descr="Ein Bild, das Text enthält.&#10;&#10;Beschreibung automatisch generiert.">
            <a:extLst>
              <a:ext uri="{FF2B5EF4-FFF2-40B4-BE49-F238E27FC236}">
                <a16:creationId xmlns:a16="http://schemas.microsoft.com/office/drawing/2014/main" id="{2343C2CA-C9CB-6A21-33DB-2ECA7BD031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5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3" name="Grafik 3" descr="Ein Bild, das Text enthält.&#10;&#10;Beschreibung automatisch generiert.">
            <a:extLst>
              <a:ext uri="{FF2B5EF4-FFF2-40B4-BE49-F238E27FC236}">
                <a16:creationId xmlns:a16="http://schemas.microsoft.com/office/drawing/2014/main" id="{53C6E07A-81EC-6349-96A5-D4EE0D438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2575" y="6146088"/>
            <a:ext cx="7905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466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3" descr="Ein Bild, das Text enthält.&#10;&#10;Beschreibung automatisch generiert.">
            <a:extLst>
              <a:ext uri="{FF2B5EF4-FFF2-40B4-BE49-F238E27FC236}">
                <a16:creationId xmlns:a16="http://schemas.microsoft.com/office/drawing/2014/main" id="{A1AA6A9F-410B-1B1A-507A-5308A8807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07" y="924160"/>
            <a:ext cx="12018579" cy="5027197"/>
          </a:xfrm>
          <a:prstGeom prst="rect">
            <a:avLst/>
          </a:prstGeom>
        </p:spPr>
      </p:pic>
      <p:pic>
        <p:nvPicPr>
          <p:cNvPr id="2" name="Grafik 3" descr="Ein Bild, das Text enthält.&#10;&#10;Beschreibung automatisch generiert.">
            <a:extLst>
              <a:ext uri="{FF2B5EF4-FFF2-40B4-BE49-F238E27FC236}">
                <a16:creationId xmlns:a16="http://schemas.microsoft.com/office/drawing/2014/main" id="{0004EC7F-FED8-D8A2-8002-9770558E6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2575" y="6146088"/>
            <a:ext cx="7905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549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94C5663A-0CE3-4AEE-B47E-FB68D9EB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42D205E-1242-80AC-029F-CDA55EFA3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807305"/>
          </a:xfrm>
        </p:spPr>
        <p:txBody>
          <a:bodyPr>
            <a:normAutofit/>
          </a:bodyPr>
          <a:lstStyle/>
          <a:p>
            <a:r>
              <a:rPr lang="de-DE"/>
              <a:t>KI als Assistent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0BA198-0D18-B3A9-EA33-546DB788D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111785"/>
            <a:ext cx="3816096" cy="38436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z="2000">
                <a:ea typeface="+mn-lt"/>
                <a:cs typeface="+mn-lt"/>
              </a:rPr>
              <a:t>Unterricht</a:t>
            </a:r>
          </a:p>
          <a:p>
            <a:pPr marL="685800" lvl="2">
              <a:spcBef>
                <a:spcPts val="1000"/>
              </a:spcBef>
            </a:pPr>
            <a:r>
              <a:rPr lang="de-DE" sz="1600">
                <a:ea typeface="+mn-lt"/>
                <a:cs typeface="+mn-lt"/>
              </a:rPr>
              <a:t>Avatare</a:t>
            </a:r>
          </a:p>
          <a:p>
            <a:pPr marL="685800" lvl="2">
              <a:spcBef>
                <a:spcPts val="1000"/>
              </a:spcBef>
            </a:pPr>
            <a:r>
              <a:rPr lang="de-DE" sz="1600">
                <a:ea typeface="+mn-lt"/>
                <a:cs typeface="+mn-lt"/>
              </a:rPr>
              <a:t>Material</a:t>
            </a:r>
          </a:p>
          <a:p>
            <a:pPr marL="685800" lvl="2">
              <a:spcBef>
                <a:spcPts val="1000"/>
              </a:spcBef>
            </a:pPr>
            <a:r>
              <a:rPr lang="de-DE" sz="1600">
                <a:ea typeface="+mn-lt"/>
                <a:cs typeface="+mn-lt"/>
              </a:rPr>
              <a:t>Tests und Schularbeiten</a:t>
            </a:r>
          </a:p>
          <a:p>
            <a:r>
              <a:rPr lang="de-DE" sz="2000">
                <a:ea typeface="+mn-lt"/>
                <a:cs typeface="+mn-lt"/>
              </a:rPr>
              <a:t>Organisation</a:t>
            </a:r>
          </a:p>
          <a:p>
            <a:pPr lvl="1"/>
            <a:r>
              <a:rPr lang="de-DE" sz="1600">
                <a:ea typeface="+mn-lt"/>
                <a:cs typeface="+mn-lt"/>
              </a:rPr>
              <a:t>Stundenplanung</a:t>
            </a:r>
          </a:p>
          <a:p>
            <a:pPr lvl="1"/>
            <a:r>
              <a:rPr lang="de-DE" sz="1600">
                <a:ea typeface="+mn-lt"/>
                <a:cs typeface="+mn-lt"/>
              </a:rPr>
              <a:t>Jahresplanung</a:t>
            </a:r>
          </a:p>
          <a:p>
            <a:pPr lvl="1"/>
            <a:r>
              <a:rPr lang="de-DE" sz="1600">
                <a:ea typeface="+mn-lt"/>
                <a:cs typeface="+mn-lt"/>
              </a:rPr>
              <a:t>Bewertung, Korrektur und Feedback</a:t>
            </a:r>
            <a:endParaRPr lang="de-DE" sz="1600"/>
          </a:p>
          <a:p>
            <a:pPr lvl="1"/>
            <a:endParaRPr lang="de-DE" sz="2000">
              <a:ea typeface="+mn-lt"/>
              <a:cs typeface="+mn-lt"/>
            </a:endParaRPr>
          </a:p>
        </p:txBody>
      </p:sp>
      <p:pic>
        <p:nvPicPr>
          <p:cNvPr id="4" name="Grafik 4" descr="Ein Bild, das Text, Im Haus enthält.&#10;&#10;Beschreibung automatisch generiert.">
            <a:extLst>
              <a:ext uri="{FF2B5EF4-FFF2-40B4-BE49-F238E27FC236}">
                <a16:creationId xmlns:a16="http://schemas.microsoft.com/office/drawing/2014/main" id="{6FDEF5BD-2410-C791-B622-700CD88799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22"/>
          <a:stretch/>
        </p:blipFill>
        <p:spPr>
          <a:xfrm>
            <a:off x="4726728" y="10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  <p:pic>
        <p:nvPicPr>
          <p:cNvPr id="6" name="Grafik 6" descr="Ein Bild, das Text enthält.&#10;&#10;Beschreibung automatisch generiert.">
            <a:extLst>
              <a:ext uri="{FF2B5EF4-FFF2-40B4-BE49-F238E27FC236}">
                <a16:creationId xmlns:a16="http://schemas.microsoft.com/office/drawing/2014/main" id="{14B144FA-75AA-6CCB-1325-699629FDF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1472" y="5892296"/>
            <a:ext cx="7905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084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2" descr="Ein Bild, das Text enthält.&#10;&#10;Beschreibung automatisch generiert.">
            <a:extLst>
              <a:ext uri="{FF2B5EF4-FFF2-40B4-BE49-F238E27FC236}">
                <a16:creationId xmlns:a16="http://schemas.microsoft.com/office/drawing/2014/main" id="{CBDD5A79-B009-5580-954F-F0EFA655B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0496" y="-10119"/>
            <a:ext cx="13221061" cy="6965480"/>
          </a:xfrm>
          <a:prstGeom prst="rect">
            <a:avLst/>
          </a:prstGeom>
        </p:spPr>
      </p:pic>
      <p:pic>
        <p:nvPicPr>
          <p:cNvPr id="3" name="Grafik 3" descr="Ein Bild, das Text enthält.&#10;&#10;Beschreibung automatisch generiert.">
            <a:extLst>
              <a:ext uri="{FF2B5EF4-FFF2-40B4-BE49-F238E27FC236}">
                <a16:creationId xmlns:a16="http://schemas.microsoft.com/office/drawing/2014/main" id="{16371ACC-4003-49D6-0A79-9849811C4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5338" y="6242104"/>
            <a:ext cx="7905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660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E4CD457-E37B-4177-94C9-92C24E732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rafik 2" descr="Ein Bild, das Text enthält.&#10;&#10;Beschreibung automatisch generiert.">
            <a:extLst>
              <a:ext uri="{FF2B5EF4-FFF2-40B4-BE49-F238E27FC236}">
                <a16:creationId xmlns:a16="http://schemas.microsoft.com/office/drawing/2014/main" id="{DCAD2D82-FD53-DADB-5530-5F9D532617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50"/>
          <a:stretch/>
        </p:blipFill>
        <p:spPr>
          <a:xfrm>
            <a:off x="20" y="10"/>
            <a:ext cx="12185980" cy="6857990"/>
          </a:xfrm>
          <a:prstGeom prst="rect">
            <a:avLst/>
          </a:prstGeom>
        </p:spPr>
      </p:pic>
      <p:pic>
        <p:nvPicPr>
          <p:cNvPr id="3" name="Grafik 3" descr="Ein Bild, das Text enthält.&#10;&#10;Beschreibung automatisch generiert.">
            <a:extLst>
              <a:ext uri="{FF2B5EF4-FFF2-40B4-BE49-F238E27FC236}">
                <a16:creationId xmlns:a16="http://schemas.microsoft.com/office/drawing/2014/main" id="{94698855-13D4-2813-BA56-C4ADABE02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2575" y="6146088"/>
            <a:ext cx="7905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281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29" name="Rectangle 18">
            <a:extLst>
              <a:ext uri="{FF2B5EF4-FFF2-40B4-BE49-F238E27FC236}">
                <a16:creationId xmlns:a16="http://schemas.microsoft.com/office/drawing/2014/main" id="{E2CFBC99-FB8F-41F7-A81D-A5288D688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ECA26D-7D1A-877E-AD57-8FE404FAE2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605" r="-1" b="13131"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30" name="Rectangle 20">
            <a:extLst>
              <a:ext uri="{FF2B5EF4-FFF2-40B4-BE49-F238E27FC236}">
                <a16:creationId xmlns:a16="http://schemas.microsoft.com/office/drawing/2014/main" id="{1EF86BFA-9133-4F6B-98BE-1CBB87EB62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3666683"/>
            <a:ext cx="12188952" cy="3191317"/>
          </a:xfrm>
          <a:prstGeom prst="rect">
            <a:avLst/>
          </a:prstGeom>
          <a:gradFill>
            <a:gsLst>
              <a:gs pos="42000">
                <a:schemeClr val="bg1">
                  <a:alpha val="23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C367A3-B1A3-DE73-5867-A03C32CFB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630" y="3826292"/>
            <a:ext cx="5257800" cy="170157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400" i="1"/>
              <a:t>Vielen Dank fürs Zuhören</a:t>
            </a:r>
          </a:p>
        </p:txBody>
      </p:sp>
    </p:spTree>
    <p:extLst>
      <p:ext uri="{BB962C8B-B14F-4D97-AF65-F5344CB8AC3E}">
        <p14:creationId xmlns:p14="http://schemas.microsoft.com/office/powerpoint/2010/main" val="19592963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6F79B0DD-2C63-4EE5-804F-B8E391FC1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" y="0"/>
            <a:ext cx="12192000" cy="685800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27DB8AB-CD55-4C8F-9043-52652B892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6"/>
            <a:ext cx="5364255" cy="2706794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8" descr="Ein Bild, das Logo enthält.&#10;&#10;Beschreibung automatisch generiert.">
            <a:extLst>
              <a:ext uri="{FF2B5EF4-FFF2-40B4-BE49-F238E27FC236}">
                <a16:creationId xmlns:a16="http://schemas.microsoft.com/office/drawing/2014/main" id="{15565815-52A7-0F8F-C025-BD8FE5340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127" y="965200"/>
            <a:ext cx="2060298" cy="2060298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53059C5A-91CB-4024-9B4E-20082E25C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8589" y="643466"/>
            <a:ext cx="5376806" cy="2706794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6" descr="Ein Bild, das Text enthält.&#10;&#10;Beschreibung automatisch generiert.">
            <a:extLst>
              <a:ext uri="{FF2B5EF4-FFF2-40B4-BE49-F238E27FC236}">
                <a16:creationId xmlns:a16="http://schemas.microsoft.com/office/drawing/2014/main" id="{35447633-2A4D-DA5A-1B4D-09BD0B8FE4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9680" y="1308922"/>
            <a:ext cx="4733982" cy="1372854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184884BF-A898-4EFF-9504-E13EBE3FF6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3514513"/>
            <a:ext cx="5364255" cy="2703406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4" descr="Ein Bild, das Text enthält.&#10;&#10;Beschreibung automatisch generiert.">
            <a:extLst>
              <a:ext uri="{FF2B5EF4-FFF2-40B4-BE49-F238E27FC236}">
                <a16:creationId xmlns:a16="http://schemas.microsoft.com/office/drawing/2014/main" id="{0B5A899E-7CAF-B8BC-8FC2-D0A427164A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201" y="4215473"/>
            <a:ext cx="4733982" cy="1301845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7B32D337-FDA6-4468-ADB1-7038E5FC0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8589" y="3514513"/>
            <a:ext cx="5376806" cy="2706794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5" descr="Ein Bild, das Text enthält.&#10;&#10;Beschreibung automatisch generiert.">
            <a:extLst>
              <a:ext uri="{FF2B5EF4-FFF2-40B4-BE49-F238E27FC236}">
                <a16:creationId xmlns:a16="http://schemas.microsoft.com/office/drawing/2014/main" id="{E689B6E0-AB0E-ED78-6AB5-00D2C70F33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9680" y="4233226"/>
            <a:ext cx="4733982" cy="1266339"/>
          </a:xfrm>
          <a:prstGeom prst="rect">
            <a:avLst/>
          </a:prstGeom>
        </p:spPr>
      </p:pic>
      <p:pic>
        <p:nvPicPr>
          <p:cNvPr id="2" name="Grafik 6" descr="Ein Bild, das Text enthält.&#10;&#10;Beschreibung automatisch generiert.">
            <a:extLst>
              <a:ext uri="{FF2B5EF4-FFF2-40B4-BE49-F238E27FC236}">
                <a16:creationId xmlns:a16="http://schemas.microsoft.com/office/drawing/2014/main" id="{7300E59E-D7AA-54FA-5A1C-22CEC67E77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02575" y="6146088"/>
            <a:ext cx="7905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854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E4CD457-E37B-4177-94C9-92C24E732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nlinemedien 1" title="Present Perfect and Simple Past">
            <a:hlinkClick r:id="" action="ppaction://media"/>
            <a:extLst>
              <a:ext uri="{FF2B5EF4-FFF2-40B4-BE49-F238E27FC236}">
                <a16:creationId xmlns:a16="http://schemas.microsoft.com/office/drawing/2014/main" id="{EF7CE92A-4FD7-17B4-02E8-2005A39A832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56567" y="-34625"/>
            <a:ext cx="10634451" cy="5101325"/>
          </a:xfrm>
          <a:prstGeom prst="rect">
            <a:avLst/>
          </a:prstGeom>
        </p:spPr>
      </p:pic>
      <p:pic>
        <p:nvPicPr>
          <p:cNvPr id="4" name="Grafik 4" descr="Ein Bild, das Text, Monitor, Im Haus, Bildschirm enthält.&#10;&#10;Beschreibung automatisch generiert.">
            <a:extLst>
              <a:ext uri="{FF2B5EF4-FFF2-40B4-BE49-F238E27FC236}">
                <a16:creationId xmlns:a16="http://schemas.microsoft.com/office/drawing/2014/main" id="{44998B98-C76E-273E-4FB2-5CA97B3C7A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054" b="25696"/>
          <a:stretch/>
        </p:blipFill>
        <p:spPr>
          <a:xfrm>
            <a:off x="-114999" y="-86254"/>
            <a:ext cx="12191980" cy="6857990"/>
          </a:xfrm>
          <a:prstGeom prst="rect">
            <a:avLst/>
          </a:prstGeom>
        </p:spPr>
      </p:pic>
      <p:pic>
        <p:nvPicPr>
          <p:cNvPr id="3" name="Grafik 4" descr="Ein Bild, das Text enthält.&#10;&#10;Beschreibung automatisch generiert.">
            <a:extLst>
              <a:ext uri="{FF2B5EF4-FFF2-40B4-BE49-F238E27FC236}">
                <a16:creationId xmlns:a16="http://schemas.microsoft.com/office/drawing/2014/main" id="{FCDDAD07-8AC3-D6FB-9F4A-EB124D12E2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8713" y="6058502"/>
            <a:ext cx="7905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097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12">
            <a:extLst>
              <a:ext uri="{FF2B5EF4-FFF2-40B4-BE49-F238E27FC236}">
                <a16:creationId xmlns:a16="http://schemas.microsoft.com/office/drawing/2014/main" id="{94C5663A-0CE3-4AEE-B47E-FB68D9EB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ACE0799-4AD8-3537-D4D9-BD4D5941A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807305"/>
          </a:xfrm>
        </p:spPr>
        <p:txBody>
          <a:bodyPr>
            <a:normAutofit/>
          </a:bodyPr>
          <a:lstStyle/>
          <a:p>
            <a:r>
              <a:rPr lang="de-DE"/>
              <a:t>KI-Avatare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FEAF8E7A-C0C9-E8DD-33CD-F5E0D3297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333297"/>
            <a:ext cx="3816096" cy="384366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de-DE" sz="2000"/>
              <a:t>Individuelles Lerntempo</a:t>
            </a:r>
          </a:p>
          <a:p>
            <a:r>
              <a:rPr lang="de-DE" sz="2000"/>
              <a:t>Schülermotivation- und Engagement</a:t>
            </a:r>
          </a:p>
          <a:p>
            <a:r>
              <a:rPr lang="de-DE" sz="2000"/>
              <a:t>Komplexe Themen leicht verständlich</a:t>
            </a:r>
          </a:p>
          <a:p>
            <a:r>
              <a:rPr lang="de-DE" sz="2000"/>
              <a:t>Verfügbarkeit</a:t>
            </a:r>
          </a:p>
          <a:p>
            <a:r>
              <a:rPr lang="de-DE" sz="2000"/>
              <a:t>Zeitersparnis</a:t>
            </a:r>
          </a:p>
          <a:p>
            <a:r>
              <a:rPr lang="de-DE" sz="2000"/>
              <a:t>Unterstützend beim Selbststudium</a:t>
            </a:r>
          </a:p>
          <a:p>
            <a:endParaRPr lang="de-DE" sz="2000"/>
          </a:p>
          <a:p>
            <a:endParaRPr lang="de-DE" sz="2000"/>
          </a:p>
        </p:txBody>
      </p:sp>
      <p:pic>
        <p:nvPicPr>
          <p:cNvPr id="8" name="Grafik 8" descr="Ein Bild, das Text, Spielzeug, Vektorgrafiken enthält.&#10;&#10;Beschreibung automatisch generiert.">
            <a:extLst>
              <a:ext uri="{FF2B5EF4-FFF2-40B4-BE49-F238E27FC236}">
                <a16:creationId xmlns:a16="http://schemas.microsoft.com/office/drawing/2014/main" id="{6F17A1A8-2355-2BA8-9086-5B509A48E2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22"/>
          <a:stretch/>
        </p:blipFill>
        <p:spPr>
          <a:xfrm>
            <a:off x="4726728" y="10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  <p:pic>
        <p:nvPicPr>
          <p:cNvPr id="3" name="Grafik 4" descr="Ein Bild, das Text enthält.&#10;&#10;Beschreibung automatisch generiert.">
            <a:extLst>
              <a:ext uri="{FF2B5EF4-FFF2-40B4-BE49-F238E27FC236}">
                <a16:creationId xmlns:a16="http://schemas.microsoft.com/office/drawing/2014/main" id="{09922A2E-B03E-9F3A-2FAE-FD59D4941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1809" y="6143022"/>
            <a:ext cx="7905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7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4C5663A-0CE3-4AEE-B47E-FB68D9EB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7C039B2-26C9-6451-0359-408AFD870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807305"/>
          </a:xfrm>
        </p:spPr>
        <p:txBody>
          <a:bodyPr>
            <a:normAutofit/>
          </a:bodyPr>
          <a:lstStyle/>
          <a:p>
            <a:r>
              <a:rPr lang="de-DE" sz="3100"/>
              <a:t>Unterrichtsmaterial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CB124EA-836C-AC3C-9B15-27880ED75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333297"/>
            <a:ext cx="3816096" cy="38436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z="2000">
                <a:ea typeface="+mn-lt"/>
                <a:cs typeface="+mn-lt"/>
              </a:rPr>
              <a:t>Zeitersparnis</a:t>
            </a:r>
            <a:endParaRPr lang="de-DE" sz="2000"/>
          </a:p>
          <a:p>
            <a:r>
              <a:rPr lang="de-DE" sz="2000">
                <a:ea typeface="+mn-lt"/>
                <a:cs typeface="+mn-lt"/>
              </a:rPr>
              <a:t>Personalisierung</a:t>
            </a:r>
            <a:endParaRPr lang="de-DE" sz="2000"/>
          </a:p>
          <a:p>
            <a:r>
              <a:rPr lang="de-DE" sz="2000">
                <a:ea typeface="+mn-lt"/>
                <a:cs typeface="+mn-lt"/>
              </a:rPr>
              <a:t>Kontinuität</a:t>
            </a:r>
            <a:endParaRPr lang="de-DE" sz="2000"/>
          </a:p>
          <a:p>
            <a:r>
              <a:rPr lang="de-DE" sz="2000">
                <a:ea typeface="+mn-lt"/>
                <a:cs typeface="+mn-lt"/>
              </a:rPr>
              <a:t>Innovation</a:t>
            </a:r>
            <a:endParaRPr lang="de-DE" sz="2000"/>
          </a:p>
          <a:p>
            <a:endParaRPr lang="de-DE" sz="2000"/>
          </a:p>
          <a:p>
            <a:endParaRPr lang="de-DE" sz="2000"/>
          </a:p>
        </p:txBody>
      </p:sp>
      <p:pic>
        <p:nvPicPr>
          <p:cNvPr id="5" name="Picture 4" descr="Glühbirne vor gelbem Hintergrund mit skizzierten Lichtstrahlen und Kabel">
            <a:extLst>
              <a:ext uri="{FF2B5EF4-FFF2-40B4-BE49-F238E27FC236}">
                <a16:creationId xmlns:a16="http://schemas.microsoft.com/office/drawing/2014/main" id="{46C5277E-DAA3-136B-DCB9-0027E7497C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90"/>
          <a:stretch/>
        </p:blipFill>
        <p:spPr>
          <a:xfrm>
            <a:off x="4726728" y="10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  <p:pic>
        <p:nvPicPr>
          <p:cNvPr id="6" name="Grafik 5" descr="Ein Bild, das Logo enthält.&#10;&#10;Beschreibung automatisch generiert.">
            <a:extLst>
              <a:ext uri="{FF2B5EF4-FFF2-40B4-BE49-F238E27FC236}">
                <a16:creationId xmlns:a16="http://schemas.microsoft.com/office/drawing/2014/main" id="{0116D549-FBF1-138B-972B-439B30320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6857" y="6146169"/>
            <a:ext cx="784672" cy="71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290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medien 3" title="Unterrichtsplanung ChatGPT Industrielle Revolution">
            <a:hlinkClick r:id="" action="ppaction://media"/>
            <a:extLst>
              <a:ext uri="{FF2B5EF4-FFF2-40B4-BE49-F238E27FC236}">
                <a16:creationId xmlns:a16="http://schemas.microsoft.com/office/drawing/2014/main" id="{DD893595-C597-BD72-B2A0-76029A2201A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0000" y="-24550"/>
            <a:ext cx="12200000" cy="6895100"/>
          </a:xfrm>
          <a:prstGeom prst="rect">
            <a:avLst/>
          </a:prstGeom>
        </p:spPr>
      </p:pic>
      <p:pic>
        <p:nvPicPr>
          <p:cNvPr id="2" name="Grafik 2" descr="Ein Bild, das Text enthält.&#10;&#10;Beschreibung automatisch generiert.">
            <a:extLst>
              <a:ext uri="{FF2B5EF4-FFF2-40B4-BE49-F238E27FC236}">
                <a16:creationId xmlns:a16="http://schemas.microsoft.com/office/drawing/2014/main" id="{222FA031-BD74-3C3C-89D6-DAF1A8AB31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0338" y="6143261"/>
            <a:ext cx="7905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05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E4CD457-E37B-4177-94C9-92C24E732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nlinemedien 2" title="Arbeitsblatt Industrielle Revolution">
            <a:hlinkClick r:id="" action="ppaction://media"/>
            <a:extLst>
              <a:ext uri="{FF2B5EF4-FFF2-40B4-BE49-F238E27FC236}">
                <a16:creationId xmlns:a16="http://schemas.microsoft.com/office/drawing/2014/main" id="{BCD8F734-8973-577D-FF63-FF404937FB3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46000" y="-48550"/>
            <a:ext cx="12266222" cy="6932655"/>
          </a:xfrm>
          <a:prstGeom prst="rect">
            <a:avLst/>
          </a:prstGeom>
        </p:spPr>
      </p:pic>
      <p:pic>
        <p:nvPicPr>
          <p:cNvPr id="2" name="Grafik 3" descr="Ein Bild, das Text enthält.&#10;&#10;Beschreibung automatisch generiert.">
            <a:extLst>
              <a:ext uri="{FF2B5EF4-FFF2-40B4-BE49-F238E27FC236}">
                <a16:creationId xmlns:a16="http://schemas.microsoft.com/office/drawing/2014/main" id="{A58618D6-5E58-1FCB-D138-D5CDC8C701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0713" y="6143813"/>
            <a:ext cx="7905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599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269BDC9-F5DC-4A16-9583-2F8CE4184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5" descr="Ein Bild, das Text enthält.&#10;&#10;Beschreibung automatisch generiert.">
            <a:extLst>
              <a:ext uri="{FF2B5EF4-FFF2-40B4-BE49-F238E27FC236}">
                <a16:creationId xmlns:a16="http://schemas.microsoft.com/office/drawing/2014/main" id="{75AFD6C7-FB42-02F5-7234-4EB5A3879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0" y="-96361"/>
            <a:ext cx="12196230" cy="1470886"/>
          </a:xfrm>
          <a:prstGeom prst="rect">
            <a:avLst/>
          </a:prstGeom>
        </p:spPr>
      </p:pic>
      <p:pic>
        <p:nvPicPr>
          <p:cNvPr id="8" name="Grafik 8" descr="Ein Bild, das Text enthält.&#10;&#10;Beschreibung automatisch generiert.">
            <a:extLst>
              <a:ext uri="{FF2B5EF4-FFF2-40B4-BE49-F238E27FC236}">
                <a16:creationId xmlns:a16="http://schemas.microsoft.com/office/drawing/2014/main" id="{0B841E3C-E150-A183-4641-D628A2932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9" y="1295058"/>
            <a:ext cx="12211752" cy="5566103"/>
          </a:xfrm>
          <a:prstGeom prst="rect">
            <a:avLst/>
          </a:prstGeom>
        </p:spPr>
      </p:pic>
      <p:pic>
        <p:nvPicPr>
          <p:cNvPr id="2" name="Grafik 2" descr="Ein Bild, das Text enthält.&#10;&#10;Beschreibung automatisch generiert.">
            <a:extLst>
              <a:ext uri="{FF2B5EF4-FFF2-40B4-BE49-F238E27FC236}">
                <a16:creationId xmlns:a16="http://schemas.microsoft.com/office/drawing/2014/main" id="{EC74D658-449E-E0D7-5F82-79320B6EEF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2575" y="6146088"/>
            <a:ext cx="7905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246096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181734"/>
      </a:dk2>
      <a:lt2>
        <a:srgbClr val="F0F3F2"/>
      </a:lt2>
      <a:accent1>
        <a:srgbClr val="E72971"/>
      </a:accent1>
      <a:accent2>
        <a:srgbClr val="D517AE"/>
      </a:accent2>
      <a:accent3>
        <a:srgbClr val="BF29E7"/>
      </a:accent3>
      <a:accent4>
        <a:srgbClr val="5E17D5"/>
      </a:accent4>
      <a:accent5>
        <a:srgbClr val="2932E7"/>
      </a:accent5>
      <a:accent6>
        <a:srgbClr val="176FD5"/>
      </a:accent6>
      <a:hlink>
        <a:srgbClr val="6355C6"/>
      </a:hlink>
      <a:folHlink>
        <a:srgbClr val="7F7F7F"/>
      </a:folHlink>
    </a:clrScheme>
    <a:fontScheme name="Custom 3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409</Words>
  <Application>Microsoft Office PowerPoint</Application>
  <PresentationFormat>Breitbild</PresentationFormat>
  <Paragraphs>110</Paragraphs>
  <Slides>22</Slides>
  <Notes>0</Notes>
  <HiddenSlides>0</HiddenSlides>
  <MMClips>3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5" baseType="lpstr">
      <vt:lpstr>Arial</vt:lpstr>
      <vt:lpstr>Century Gothic</vt:lpstr>
      <vt:lpstr>BrushVTI</vt:lpstr>
      <vt:lpstr>Mehr Zeit für das Wesentliche</vt:lpstr>
      <vt:lpstr>KI als Assistent</vt:lpstr>
      <vt:lpstr>PowerPoint-Präsentation</vt:lpstr>
      <vt:lpstr>PowerPoint-Präsentation</vt:lpstr>
      <vt:lpstr>KI-Avatare</vt:lpstr>
      <vt:lpstr>Unterrichtsmaterial</vt:lpstr>
      <vt:lpstr>PowerPoint-Präsentation</vt:lpstr>
      <vt:lpstr>PowerPoint-Präsentation</vt:lpstr>
      <vt:lpstr>PowerPoint-Präsentation</vt:lpstr>
      <vt:lpstr>PowerPoint-Präsentation</vt:lpstr>
      <vt:lpstr>Tests und Quizze</vt:lpstr>
      <vt:lpstr>PowerPoint-Präsentation</vt:lpstr>
      <vt:lpstr>Organisation</vt:lpstr>
      <vt:lpstr>Jahresplanung</vt:lpstr>
      <vt:lpstr>Interdisziplinäre Jahresplanung DIG</vt:lpstr>
      <vt:lpstr>Bewertung, Korrektur und Feedback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Vielen Dank fürs Zuhören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Sarah Abentheuer</dc:creator>
  <cp:lastModifiedBy>Sarah Abentheuer</cp:lastModifiedBy>
  <cp:revision>3</cp:revision>
  <dcterms:created xsi:type="dcterms:W3CDTF">2023-03-13T20:02:37Z</dcterms:created>
  <dcterms:modified xsi:type="dcterms:W3CDTF">2023-03-23T14:55:01Z</dcterms:modified>
</cp:coreProperties>
</file>